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85" r:id="rId2"/>
    <p:sldId id="299" r:id="rId3"/>
    <p:sldId id="289" r:id="rId4"/>
    <p:sldId id="290" r:id="rId5"/>
    <p:sldId id="278" r:id="rId6"/>
    <p:sldId id="279" r:id="rId7"/>
    <p:sldId id="296" r:id="rId8"/>
    <p:sldId id="303" r:id="rId9"/>
    <p:sldId id="302" r:id="rId10"/>
    <p:sldId id="318" r:id="rId11"/>
    <p:sldId id="319" r:id="rId12"/>
    <p:sldId id="320" r:id="rId13"/>
    <p:sldId id="321" r:id="rId14"/>
    <p:sldId id="322" r:id="rId15"/>
    <p:sldId id="308" r:id="rId16"/>
    <p:sldId id="304" r:id="rId17"/>
    <p:sldId id="305" r:id="rId18"/>
    <p:sldId id="306" r:id="rId19"/>
    <p:sldId id="310" r:id="rId20"/>
    <p:sldId id="311" r:id="rId21"/>
    <p:sldId id="307" r:id="rId22"/>
    <p:sldId id="309" r:id="rId23"/>
    <p:sldId id="312" r:id="rId24"/>
    <p:sldId id="313" r:id="rId25"/>
    <p:sldId id="314" r:id="rId26"/>
    <p:sldId id="315" r:id="rId27"/>
    <p:sldId id="317" r:id="rId28"/>
    <p:sldId id="323" r:id="rId29"/>
    <p:sldId id="324" r:id="rId30"/>
    <p:sldId id="281" r:id="rId31"/>
    <p:sldId id="326" r:id="rId32"/>
    <p:sldId id="327" r:id="rId33"/>
    <p:sldId id="325" r:id="rId34"/>
    <p:sldId id="282" r:id="rId35"/>
    <p:sldId id="283" r:id="rId36"/>
    <p:sldId id="297" r:id="rId37"/>
    <p:sldId id="28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66167" autoAdjust="0"/>
  </p:normalViewPr>
  <p:slideViewPr>
    <p:cSldViewPr>
      <p:cViewPr varScale="1">
        <p:scale>
          <a:sx n="51" d="100"/>
          <a:sy n="51" d="100"/>
        </p:scale>
        <p:origin x="-1728" y="-84"/>
      </p:cViewPr>
      <p:guideLst>
        <p:guide orient="horz" pos="2160"/>
        <p:guide pos="2880"/>
      </p:guideLst>
    </p:cSldViewPr>
  </p:slideViewPr>
  <p:outlineViewPr>
    <p:cViewPr>
      <p:scale>
        <a:sx n="33" d="100"/>
        <a:sy n="33" d="100"/>
      </p:scale>
      <p:origin x="0" y="174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DBD6AB-1485-47E3-8F21-9F3FE402CB2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0650FD7C-DB72-415D-8EB9-E5133E6F5560}">
      <dgm:prSet phldrT="[Text]" custT="1"/>
      <dgm:spPr/>
      <dgm:t>
        <a:bodyPr/>
        <a:lstStyle/>
        <a:p>
          <a:r>
            <a:rPr lang="en-US" sz="2900" dirty="0" smtClean="0"/>
            <a:t>Team Teaching Heart</a:t>
          </a:r>
          <a:endParaRPr lang="en-US" sz="2900" dirty="0"/>
        </a:p>
      </dgm:t>
    </dgm:pt>
    <dgm:pt modelId="{E0021D20-F162-460B-A38E-7A4D34D3AA43}" type="parTrans" cxnId="{CFD5044A-35BC-43B8-8807-40DA680FC214}">
      <dgm:prSet/>
      <dgm:spPr/>
      <dgm:t>
        <a:bodyPr/>
        <a:lstStyle/>
        <a:p>
          <a:endParaRPr lang="en-US"/>
        </a:p>
      </dgm:t>
    </dgm:pt>
    <dgm:pt modelId="{FBD07D6F-DDC1-48FD-979F-A56AFC89CC19}" type="sibTrans" cxnId="{CFD5044A-35BC-43B8-8807-40DA680FC214}">
      <dgm:prSet/>
      <dgm:spPr/>
      <dgm:t>
        <a:bodyPr/>
        <a:lstStyle/>
        <a:p>
          <a:endParaRPr lang="en-US"/>
        </a:p>
      </dgm:t>
    </dgm:pt>
    <dgm:pt modelId="{66582F7D-D0C7-46D5-AB8D-D1970B983FD6}">
      <dgm:prSet phldrT="[Text]"/>
      <dgm:spPr/>
      <dgm:t>
        <a:bodyPr/>
        <a:lstStyle/>
        <a:p>
          <a:r>
            <a:rPr lang="en-US" dirty="0" smtClean="0"/>
            <a:t>Meet Weekly</a:t>
          </a:r>
          <a:endParaRPr lang="en-US" dirty="0"/>
        </a:p>
      </dgm:t>
    </dgm:pt>
    <dgm:pt modelId="{BFAFDF6B-3E01-465F-82BF-734F22E22744}" type="parTrans" cxnId="{7DE7032C-4708-44C6-99D1-52879A4FFDCE}">
      <dgm:prSet/>
      <dgm:spPr/>
      <dgm:t>
        <a:bodyPr/>
        <a:lstStyle/>
        <a:p>
          <a:endParaRPr lang="en-US"/>
        </a:p>
      </dgm:t>
    </dgm:pt>
    <dgm:pt modelId="{3586A57F-5A82-4CAC-95D5-1F2AF4FB3D01}" type="sibTrans" cxnId="{7DE7032C-4708-44C6-99D1-52879A4FFDCE}">
      <dgm:prSet/>
      <dgm:spPr/>
      <dgm:t>
        <a:bodyPr/>
        <a:lstStyle/>
        <a:p>
          <a:endParaRPr lang="en-US"/>
        </a:p>
      </dgm:t>
    </dgm:pt>
    <dgm:pt modelId="{6624D02A-A82C-4E11-98F3-700CFE0EFAF2}">
      <dgm:prSet phldrT="[Text]"/>
      <dgm:spPr/>
      <dgm:t>
        <a:bodyPr/>
        <a:lstStyle/>
        <a:p>
          <a:endParaRPr lang="en-US" dirty="0"/>
        </a:p>
      </dgm:t>
    </dgm:pt>
    <dgm:pt modelId="{FC2590DF-49EB-4AA6-892F-D316439A9F9B}" type="sibTrans" cxnId="{44E84EDD-779F-4C20-9A7C-EA29D46E0D80}">
      <dgm:prSet/>
      <dgm:spPr/>
      <dgm:t>
        <a:bodyPr/>
        <a:lstStyle/>
        <a:p>
          <a:endParaRPr lang="en-US"/>
        </a:p>
      </dgm:t>
    </dgm:pt>
    <dgm:pt modelId="{0686333E-7E78-4546-9F61-1226267CE5ED}" type="parTrans" cxnId="{44E84EDD-779F-4C20-9A7C-EA29D46E0D80}">
      <dgm:prSet/>
      <dgm:spPr/>
      <dgm:t>
        <a:bodyPr/>
        <a:lstStyle/>
        <a:p>
          <a:endParaRPr lang="en-US"/>
        </a:p>
      </dgm:t>
    </dgm:pt>
    <dgm:pt modelId="{6B6D9641-8B94-47C6-BA1B-E1CD5D052760}">
      <dgm:prSet phldrT="[Text]"/>
      <dgm:spPr/>
      <dgm:t>
        <a:bodyPr/>
        <a:lstStyle/>
        <a:p>
          <a:r>
            <a:rPr lang="en-US" dirty="0" smtClean="0"/>
            <a:t>Prepare Written Reports</a:t>
          </a:r>
          <a:endParaRPr lang="en-US" dirty="0"/>
        </a:p>
      </dgm:t>
    </dgm:pt>
    <dgm:pt modelId="{C24BAE03-02D8-4965-B3E2-65BA701A2CE9}" type="sibTrans" cxnId="{5BAA49DD-9B20-46B4-8BB2-2954110688D3}">
      <dgm:prSet/>
      <dgm:spPr/>
      <dgm:t>
        <a:bodyPr/>
        <a:lstStyle/>
        <a:p>
          <a:endParaRPr lang="en-US"/>
        </a:p>
      </dgm:t>
    </dgm:pt>
    <dgm:pt modelId="{D4FEE227-54A8-4467-935A-DAE5FB5EC656}" type="parTrans" cxnId="{5BAA49DD-9B20-46B4-8BB2-2954110688D3}">
      <dgm:prSet/>
      <dgm:spPr/>
      <dgm:t>
        <a:bodyPr/>
        <a:lstStyle/>
        <a:p>
          <a:endParaRPr lang="en-US"/>
        </a:p>
      </dgm:t>
    </dgm:pt>
    <dgm:pt modelId="{FF0480CE-7326-4B9D-8F4C-11B49C07FDA2}">
      <dgm:prSet phldrT="[Text]"/>
      <dgm:spPr/>
      <dgm:t>
        <a:bodyPr/>
        <a:lstStyle/>
        <a:p>
          <a:r>
            <a:rPr lang="en-US" dirty="0" smtClean="0"/>
            <a:t>Compile Weekly Reports</a:t>
          </a:r>
          <a:endParaRPr lang="en-US" dirty="0"/>
        </a:p>
      </dgm:t>
    </dgm:pt>
    <dgm:pt modelId="{857DD67E-ADAB-4EA2-A959-1CF5F9E7A0CD}" type="parTrans" cxnId="{91150C3C-2D88-4077-BDB2-771516F7AA9B}">
      <dgm:prSet/>
      <dgm:spPr/>
      <dgm:t>
        <a:bodyPr/>
        <a:lstStyle/>
        <a:p>
          <a:endParaRPr lang="en-US"/>
        </a:p>
      </dgm:t>
    </dgm:pt>
    <dgm:pt modelId="{2F83D7C6-08E1-460A-B291-7C896468BE0B}" type="sibTrans" cxnId="{91150C3C-2D88-4077-BDB2-771516F7AA9B}">
      <dgm:prSet/>
      <dgm:spPr/>
      <dgm:t>
        <a:bodyPr/>
        <a:lstStyle/>
        <a:p>
          <a:endParaRPr lang="en-US"/>
        </a:p>
      </dgm:t>
    </dgm:pt>
    <dgm:pt modelId="{A78FB60D-9DAD-42AE-8523-57B6C62D054C}" type="pres">
      <dgm:prSet presAssocID="{27DBD6AB-1485-47E3-8F21-9F3FE402CB26}" presName="Name0" presStyleCnt="0">
        <dgm:presLayoutVars>
          <dgm:dir/>
          <dgm:animLvl val="lvl"/>
          <dgm:resizeHandles val="exact"/>
        </dgm:presLayoutVars>
      </dgm:prSet>
      <dgm:spPr/>
      <dgm:t>
        <a:bodyPr/>
        <a:lstStyle/>
        <a:p>
          <a:endParaRPr lang="en-US"/>
        </a:p>
      </dgm:t>
    </dgm:pt>
    <dgm:pt modelId="{91EEC5D6-4018-457B-8863-2745A39E4796}" type="pres">
      <dgm:prSet presAssocID="{0650FD7C-DB72-415D-8EB9-E5133E6F5560}" presName="composite" presStyleCnt="0"/>
      <dgm:spPr/>
    </dgm:pt>
    <dgm:pt modelId="{46AB3CFD-49E1-4CF2-8251-D1102DC20E1D}" type="pres">
      <dgm:prSet presAssocID="{0650FD7C-DB72-415D-8EB9-E5133E6F5560}" presName="parTx" presStyleLbl="alignNode1" presStyleIdx="0" presStyleCnt="1" custLinFactNeighborY="-28126">
        <dgm:presLayoutVars>
          <dgm:chMax val="0"/>
          <dgm:chPref val="0"/>
          <dgm:bulletEnabled val="1"/>
        </dgm:presLayoutVars>
      </dgm:prSet>
      <dgm:spPr/>
      <dgm:t>
        <a:bodyPr/>
        <a:lstStyle/>
        <a:p>
          <a:endParaRPr lang="en-US"/>
        </a:p>
      </dgm:t>
    </dgm:pt>
    <dgm:pt modelId="{4041CCFD-AFBE-4CC3-94AA-7FAEEABF2FE8}" type="pres">
      <dgm:prSet presAssocID="{0650FD7C-DB72-415D-8EB9-E5133E6F5560}" presName="desTx" presStyleLbl="alignAccFollowNode1" presStyleIdx="0" presStyleCnt="1">
        <dgm:presLayoutVars>
          <dgm:bulletEnabled val="1"/>
        </dgm:presLayoutVars>
      </dgm:prSet>
      <dgm:spPr/>
      <dgm:t>
        <a:bodyPr/>
        <a:lstStyle/>
        <a:p>
          <a:endParaRPr lang="en-US"/>
        </a:p>
      </dgm:t>
    </dgm:pt>
  </dgm:ptLst>
  <dgm:cxnLst>
    <dgm:cxn modelId="{CFD5044A-35BC-43B8-8807-40DA680FC214}" srcId="{27DBD6AB-1485-47E3-8F21-9F3FE402CB26}" destId="{0650FD7C-DB72-415D-8EB9-E5133E6F5560}" srcOrd="0" destOrd="0" parTransId="{E0021D20-F162-460B-A38E-7A4D34D3AA43}" sibTransId="{FBD07D6F-DDC1-48FD-979F-A56AFC89CC19}"/>
    <dgm:cxn modelId="{4E29474D-B080-4FB4-990F-D600807D5B41}" type="presOf" srcId="{6624D02A-A82C-4E11-98F3-700CFE0EFAF2}" destId="{4041CCFD-AFBE-4CC3-94AA-7FAEEABF2FE8}" srcOrd="0" destOrd="3" presId="urn:microsoft.com/office/officeart/2005/8/layout/hList1"/>
    <dgm:cxn modelId="{AC422064-7F35-40C3-A9C7-3F94A0C012C2}" type="presOf" srcId="{27DBD6AB-1485-47E3-8F21-9F3FE402CB26}" destId="{A78FB60D-9DAD-42AE-8523-57B6C62D054C}" srcOrd="0" destOrd="0" presId="urn:microsoft.com/office/officeart/2005/8/layout/hList1"/>
    <dgm:cxn modelId="{44E84EDD-779F-4C20-9A7C-EA29D46E0D80}" srcId="{0650FD7C-DB72-415D-8EB9-E5133E6F5560}" destId="{6624D02A-A82C-4E11-98F3-700CFE0EFAF2}" srcOrd="3" destOrd="0" parTransId="{0686333E-7E78-4546-9F61-1226267CE5ED}" sibTransId="{FC2590DF-49EB-4AA6-892F-D316439A9F9B}"/>
    <dgm:cxn modelId="{7DE7032C-4708-44C6-99D1-52879A4FFDCE}" srcId="{0650FD7C-DB72-415D-8EB9-E5133E6F5560}" destId="{66582F7D-D0C7-46D5-AB8D-D1970B983FD6}" srcOrd="0" destOrd="0" parTransId="{BFAFDF6B-3E01-465F-82BF-734F22E22744}" sibTransId="{3586A57F-5A82-4CAC-95D5-1F2AF4FB3D01}"/>
    <dgm:cxn modelId="{5BAA49DD-9B20-46B4-8BB2-2954110688D3}" srcId="{0650FD7C-DB72-415D-8EB9-E5133E6F5560}" destId="{6B6D9641-8B94-47C6-BA1B-E1CD5D052760}" srcOrd="2" destOrd="0" parTransId="{D4FEE227-54A8-4467-935A-DAE5FB5EC656}" sibTransId="{C24BAE03-02D8-4965-B3E2-65BA701A2CE9}"/>
    <dgm:cxn modelId="{254A0E92-6C3C-45A8-9823-FCC1BB04B0B0}" type="presOf" srcId="{66582F7D-D0C7-46D5-AB8D-D1970B983FD6}" destId="{4041CCFD-AFBE-4CC3-94AA-7FAEEABF2FE8}" srcOrd="0" destOrd="0" presId="urn:microsoft.com/office/officeart/2005/8/layout/hList1"/>
    <dgm:cxn modelId="{91150C3C-2D88-4077-BDB2-771516F7AA9B}" srcId="{0650FD7C-DB72-415D-8EB9-E5133E6F5560}" destId="{FF0480CE-7326-4B9D-8F4C-11B49C07FDA2}" srcOrd="1" destOrd="0" parTransId="{857DD67E-ADAB-4EA2-A959-1CF5F9E7A0CD}" sibTransId="{2F83D7C6-08E1-460A-B291-7C896468BE0B}"/>
    <dgm:cxn modelId="{DFF678BC-2B34-4C7B-82D9-5AD9EEF15655}" type="presOf" srcId="{6B6D9641-8B94-47C6-BA1B-E1CD5D052760}" destId="{4041CCFD-AFBE-4CC3-94AA-7FAEEABF2FE8}" srcOrd="0" destOrd="2" presId="urn:microsoft.com/office/officeart/2005/8/layout/hList1"/>
    <dgm:cxn modelId="{C4B40C59-02A4-454E-9B66-5A004B795EDE}" type="presOf" srcId="{0650FD7C-DB72-415D-8EB9-E5133E6F5560}" destId="{46AB3CFD-49E1-4CF2-8251-D1102DC20E1D}" srcOrd="0" destOrd="0" presId="urn:microsoft.com/office/officeart/2005/8/layout/hList1"/>
    <dgm:cxn modelId="{35C683EA-110E-4D70-91CA-4D5E66A90D9A}" type="presOf" srcId="{FF0480CE-7326-4B9D-8F4C-11B49C07FDA2}" destId="{4041CCFD-AFBE-4CC3-94AA-7FAEEABF2FE8}" srcOrd="0" destOrd="1" presId="urn:microsoft.com/office/officeart/2005/8/layout/hList1"/>
    <dgm:cxn modelId="{3D142107-6194-4426-AD81-AF3331B8C930}" type="presParOf" srcId="{A78FB60D-9DAD-42AE-8523-57B6C62D054C}" destId="{91EEC5D6-4018-457B-8863-2745A39E4796}" srcOrd="0" destOrd="0" presId="urn:microsoft.com/office/officeart/2005/8/layout/hList1"/>
    <dgm:cxn modelId="{2E44895F-194A-45E4-9C46-53BAD71289E4}" type="presParOf" srcId="{91EEC5D6-4018-457B-8863-2745A39E4796}" destId="{46AB3CFD-49E1-4CF2-8251-D1102DC20E1D}" srcOrd="0" destOrd="0" presId="urn:microsoft.com/office/officeart/2005/8/layout/hList1"/>
    <dgm:cxn modelId="{85E7FEB3-67BE-4F0D-ACA5-ACC2DF3F732D}" type="presParOf" srcId="{91EEC5D6-4018-457B-8863-2745A39E4796}" destId="{4041CCFD-AFBE-4CC3-94AA-7FAEEABF2FE8}"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BD20E-F5FF-48D6-AEFF-78C3D797BB8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E9A98B50-267C-4CA5-B707-2D4BEA61CDDE}">
      <dgm:prSet/>
      <dgm:spPr/>
      <dgm:t>
        <a:bodyPr/>
        <a:lstStyle/>
        <a:p>
          <a:pPr rtl="0"/>
          <a:r>
            <a:rPr lang="en-US" dirty="0" smtClean="0"/>
            <a:t>Megan </a:t>
          </a:r>
          <a:endParaRPr lang="en-US" dirty="0"/>
        </a:p>
      </dgm:t>
    </dgm:pt>
    <dgm:pt modelId="{5578154A-A638-419B-A059-27C3C2831B7B}" type="parTrans" cxnId="{2103363B-12AD-4BCE-A4CA-71D23070B090}">
      <dgm:prSet/>
      <dgm:spPr/>
      <dgm:t>
        <a:bodyPr/>
        <a:lstStyle/>
        <a:p>
          <a:endParaRPr lang="en-US"/>
        </a:p>
      </dgm:t>
    </dgm:pt>
    <dgm:pt modelId="{D8BB8F1B-FEB7-4C3A-99C7-FD8BB5636404}" type="sibTrans" cxnId="{2103363B-12AD-4BCE-A4CA-71D23070B090}">
      <dgm:prSet/>
      <dgm:spPr/>
      <dgm:t>
        <a:bodyPr/>
        <a:lstStyle/>
        <a:p>
          <a:endParaRPr lang="en-US"/>
        </a:p>
      </dgm:t>
    </dgm:pt>
    <dgm:pt modelId="{E7357926-6FD1-4472-98D1-D47988960D8E}">
      <dgm:prSet/>
      <dgm:spPr/>
      <dgm:t>
        <a:bodyPr/>
        <a:lstStyle/>
        <a:p>
          <a:pPr rtl="0"/>
          <a:r>
            <a:rPr lang="en-US" dirty="0" smtClean="0"/>
            <a:t>Preliminary Presentation</a:t>
          </a:r>
          <a:endParaRPr lang="en-US" dirty="0"/>
        </a:p>
      </dgm:t>
    </dgm:pt>
    <dgm:pt modelId="{6367C7C2-18EA-4CC8-93AF-32F647A5E752}" type="parTrans" cxnId="{B4D1C2E1-60EF-4EA0-B7FE-926F352F6D40}">
      <dgm:prSet/>
      <dgm:spPr/>
      <dgm:t>
        <a:bodyPr/>
        <a:lstStyle/>
        <a:p>
          <a:endParaRPr lang="en-US"/>
        </a:p>
      </dgm:t>
    </dgm:pt>
    <dgm:pt modelId="{6555760E-FCB7-4273-889F-2F7A68FC6838}" type="sibTrans" cxnId="{B4D1C2E1-60EF-4EA0-B7FE-926F352F6D40}">
      <dgm:prSet/>
      <dgm:spPr/>
      <dgm:t>
        <a:bodyPr/>
        <a:lstStyle/>
        <a:p>
          <a:endParaRPr lang="en-US"/>
        </a:p>
      </dgm:t>
    </dgm:pt>
    <dgm:pt modelId="{E07AFBF1-4CD9-4AB2-A045-137B35ECAD31}">
      <dgm:prSet/>
      <dgm:spPr/>
      <dgm:t>
        <a:bodyPr/>
        <a:lstStyle/>
        <a:p>
          <a:pPr rtl="0"/>
          <a:r>
            <a:rPr lang="en-US" dirty="0" smtClean="0"/>
            <a:t>Project Management</a:t>
          </a:r>
          <a:endParaRPr lang="en-US" dirty="0"/>
        </a:p>
      </dgm:t>
    </dgm:pt>
    <dgm:pt modelId="{66419C4D-08A0-4665-B54E-3EBEF1E07531}" type="parTrans" cxnId="{25BBC6EE-F805-4609-A5EF-E6BE2EB6FA74}">
      <dgm:prSet/>
      <dgm:spPr/>
      <dgm:t>
        <a:bodyPr/>
        <a:lstStyle/>
        <a:p>
          <a:endParaRPr lang="en-US"/>
        </a:p>
      </dgm:t>
    </dgm:pt>
    <dgm:pt modelId="{4B6CA105-82D6-41FB-BB3D-6FD16F276A5D}" type="sibTrans" cxnId="{25BBC6EE-F805-4609-A5EF-E6BE2EB6FA74}">
      <dgm:prSet/>
      <dgm:spPr/>
      <dgm:t>
        <a:bodyPr/>
        <a:lstStyle/>
        <a:p>
          <a:endParaRPr lang="en-US"/>
        </a:p>
      </dgm:t>
    </dgm:pt>
    <dgm:pt modelId="{AADFC0F2-9BD7-46D5-8EDA-5A4E7BEE0FBF}">
      <dgm:prSet/>
      <dgm:spPr/>
      <dgm:t>
        <a:bodyPr/>
        <a:lstStyle/>
        <a:p>
          <a:pPr rtl="0"/>
          <a:r>
            <a:rPr lang="en-US" dirty="0" smtClean="0"/>
            <a:t>Pressure Measurements</a:t>
          </a:r>
          <a:endParaRPr lang="en-US" dirty="0"/>
        </a:p>
      </dgm:t>
    </dgm:pt>
    <dgm:pt modelId="{5F9C88D1-EDEB-4D73-9D9C-3220E23B79BA}" type="parTrans" cxnId="{307543CC-BDE7-41CF-8095-6D0CE82696C2}">
      <dgm:prSet/>
      <dgm:spPr/>
      <dgm:t>
        <a:bodyPr/>
        <a:lstStyle/>
        <a:p>
          <a:endParaRPr lang="en-US"/>
        </a:p>
      </dgm:t>
    </dgm:pt>
    <dgm:pt modelId="{B8BCE2D4-99D1-451F-B18C-8CB32232682A}" type="sibTrans" cxnId="{307543CC-BDE7-41CF-8095-6D0CE82696C2}">
      <dgm:prSet/>
      <dgm:spPr/>
      <dgm:t>
        <a:bodyPr/>
        <a:lstStyle/>
        <a:p>
          <a:endParaRPr lang="en-US"/>
        </a:p>
      </dgm:t>
    </dgm:pt>
    <dgm:pt modelId="{5E2741FE-255B-4BF6-BE3F-EC360EC0DB57}">
      <dgm:prSet/>
      <dgm:spPr/>
      <dgm:t>
        <a:bodyPr/>
        <a:lstStyle/>
        <a:p>
          <a:pPr rtl="0"/>
          <a:r>
            <a:rPr lang="en-US" dirty="0" smtClean="0"/>
            <a:t>Danny</a:t>
          </a:r>
          <a:endParaRPr lang="en-US" dirty="0"/>
        </a:p>
      </dgm:t>
    </dgm:pt>
    <dgm:pt modelId="{BFCC331B-A63D-460B-B937-8053F86EBF78}" type="parTrans" cxnId="{5658BFEB-CCA8-400F-B097-F6C2BE1FED77}">
      <dgm:prSet/>
      <dgm:spPr/>
      <dgm:t>
        <a:bodyPr/>
        <a:lstStyle/>
        <a:p>
          <a:endParaRPr lang="en-US"/>
        </a:p>
      </dgm:t>
    </dgm:pt>
    <dgm:pt modelId="{CB7808AD-9F20-45F6-B821-B410A393AFDD}" type="sibTrans" cxnId="{5658BFEB-CCA8-400F-B097-F6C2BE1FED77}">
      <dgm:prSet/>
      <dgm:spPr/>
      <dgm:t>
        <a:bodyPr/>
        <a:lstStyle/>
        <a:p>
          <a:endParaRPr lang="en-US"/>
        </a:p>
      </dgm:t>
    </dgm:pt>
    <dgm:pt modelId="{C218B76F-27C7-483A-8CBB-C53E9D6B617A}">
      <dgm:prSet/>
      <dgm:spPr/>
      <dgm:t>
        <a:bodyPr/>
        <a:lstStyle/>
        <a:p>
          <a:pPr rtl="0"/>
          <a:r>
            <a:rPr lang="en-US" dirty="0" smtClean="0"/>
            <a:t>Progress Presentation</a:t>
          </a:r>
          <a:endParaRPr lang="en-US" dirty="0"/>
        </a:p>
      </dgm:t>
    </dgm:pt>
    <dgm:pt modelId="{078513D6-48E6-4771-8078-F4116A28DAD8}" type="parTrans" cxnId="{FFB27AE2-A717-4A4B-9942-7FFE5E1ADF6F}">
      <dgm:prSet/>
      <dgm:spPr/>
      <dgm:t>
        <a:bodyPr/>
        <a:lstStyle/>
        <a:p>
          <a:endParaRPr lang="en-US"/>
        </a:p>
      </dgm:t>
    </dgm:pt>
    <dgm:pt modelId="{8EB5C6D0-3D63-47B9-8FFE-731989449B4B}" type="sibTrans" cxnId="{FFB27AE2-A717-4A4B-9942-7FFE5E1ADF6F}">
      <dgm:prSet/>
      <dgm:spPr/>
      <dgm:t>
        <a:bodyPr/>
        <a:lstStyle/>
        <a:p>
          <a:endParaRPr lang="en-US"/>
        </a:p>
      </dgm:t>
    </dgm:pt>
    <dgm:pt modelId="{C21F1FF1-10AD-4810-928E-B371FC6F2EDF}">
      <dgm:prSet/>
      <dgm:spPr/>
      <dgm:t>
        <a:bodyPr/>
        <a:lstStyle/>
        <a:p>
          <a:pPr rtl="0"/>
          <a:r>
            <a:rPr lang="en-US" dirty="0" err="1" smtClean="0"/>
            <a:t>WebMaster</a:t>
          </a:r>
          <a:endParaRPr lang="en-US" dirty="0"/>
        </a:p>
      </dgm:t>
    </dgm:pt>
    <dgm:pt modelId="{74B17441-9685-4253-988E-A9B789F0AD1A}" type="parTrans" cxnId="{06F7E383-6FAA-493F-BC2A-B6C118A17540}">
      <dgm:prSet/>
      <dgm:spPr/>
      <dgm:t>
        <a:bodyPr/>
        <a:lstStyle/>
        <a:p>
          <a:endParaRPr lang="en-US"/>
        </a:p>
      </dgm:t>
    </dgm:pt>
    <dgm:pt modelId="{CF918835-AA14-4F13-AD7B-6DB466C9D6F1}" type="sibTrans" cxnId="{06F7E383-6FAA-493F-BC2A-B6C118A17540}">
      <dgm:prSet/>
      <dgm:spPr/>
      <dgm:t>
        <a:bodyPr/>
        <a:lstStyle/>
        <a:p>
          <a:endParaRPr lang="en-US"/>
        </a:p>
      </dgm:t>
    </dgm:pt>
    <dgm:pt modelId="{AFFB630E-C738-4936-AB3C-D8A6F86911B8}">
      <dgm:prSet/>
      <dgm:spPr/>
      <dgm:t>
        <a:bodyPr/>
        <a:lstStyle/>
        <a:p>
          <a:pPr rtl="0"/>
          <a:r>
            <a:rPr lang="en-US" dirty="0" smtClean="0"/>
            <a:t>Volume Measurements</a:t>
          </a:r>
          <a:endParaRPr lang="en-US" dirty="0"/>
        </a:p>
      </dgm:t>
    </dgm:pt>
    <dgm:pt modelId="{83E3FC51-5A86-4039-8889-0746DC15BF67}" type="parTrans" cxnId="{D0737277-E881-4549-A828-34FAB2E9A11F}">
      <dgm:prSet/>
      <dgm:spPr/>
      <dgm:t>
        <a:bodyPr/>
        <a:lstStyle/>
        <a:p>
          <a:endParaRPr lang="en-US"/>
        </a:p>
      </dgm:t>
    </dgm:pt>
    <dgm:pt modelId="{0D505123-44E3-421A-A65D-960C29D92C9B}" type="sibTrans" cxnId="{D0737277-E881-4549-A828-34FAB2E9A11F}">
      <dgm:prSet/>
      <dgm:spPr/>
      <dgm:t>
        <a:bodyPr/>
        <a:lstStyle/>
        <a:p>
          <a:endParaRPr lang="en-US"/>
        </a:p>
      </dgm:t>
    </dgm:pt>
    <dgm:pt modelId="{1567867C-6056-4C49-85F1-C0FFF6B88ECD}">
      <dgm:prSet/>
      <dgm:spPr/>
      <dgm:t>
        <a:bodyPr/>
        <a:lstStyle/>
        <a:p>
          <a:pPr rtl="0"/>
          <a:r>
            <a:rPr lang="en-US" dirty="0" smtClean="0"/>
            <a:t>Frank</a:t>
          </a:r>
          <a:endParaRPr lang="en-US" dirty="0"/>
        </a:p>
      </dgm:t>
    </dgm:pt>
    <dgm:pt modelId="{17CD21D5-388C-480F-818F-10AB31ADB0C8}" type="parTrans" cxnId="{9553C891-1C5B-4619-97DE-A6AD4D7254B1}">
      <dgm:prSet/>
      <dgm:spPr/>
      <dgm:t>
        <a:bodyPr/>
        <a:lstStyle/>
        <a:p>
          <a:endParaRPr lang="en-US"/>
        </a:p>
      </dgm:t>
    </dgm:pt>
    <dgm:pt modelId="{74AA4BF4-FD0E-461E-8579-2A8406617AF7}" type="sibTrans" cxnId="{9553C891-1C5B-4619-97DE-A6AD4D7254B1}">
      <dgm:prSet/>
      <dgm:spPr/>
      <dgm:t>
        <a:bodyPr/>
        <a:lstStyle/>
        <a:p>
          <a:endParaRPr lang="en-US"/>
        </a:p>
      </dgm:t>
    </dgm:pt>
    <dgm:pt modelId="{033D4E29-895F-43DB-8F95-137A2206547D}">
      <dgm:prSet/>
      <dgm:spPr/>
      <dgm:t>
        <a:bodyPr/>
        <a:lstStyle/>
        <a:p>
          <a:pPr rtl="0"/>
          <a:r>
            <a:rPr lang="en-US" dirty="0" smtClean="0"/>
            <a:t>Final Presentation</a:t>
          </a:r>
          <a:endParaRPr lang="en-US" dirty="0"/>
        </a:p>
      </dgm:t>
    </dgm:pt>
    <dgm:pt modelId="{E1786D2E-23B6-4E05-97DD-613C3B5A44BE}" type="parTrans" cxnId="{BF080692-45B1-44EB-B68E-4D567A9DFBC4}">
      <dgm:prSet/>
      <dgm:spPr/>
      <dgm:t>
        <a:bodyPr/>
        <a:lstStyle/>
        <a:p>
          <a:endParaRPr lang="en-US"/>
        </a:p>
      </dgm:t>
    </dgm:pt>
    <dgm:pt modelId="{FDB353AC-88A5-42AF-84E0-951858262C33}" type="sibTrans" cxnId="{BF080692-45B1-44EB-B68E-4D567A9DFBC4}">
      <dgm:prSet/>
      <dgm:spPr/>
      <dgm:t>
        <a:bodyPr/>
        <a:lstStyle/>
        <a:p>
          <a:endParaRPr lang="en-US"/>
        </a:p>
      </dgm:t>
    </dgm:pt>
    <dgm:pt modelId="{77C713B4-9D59-4CA5-A45A-7FD176592747}">
      <dgm:prSet/>
      <dgm:spPr/>
      <dgm:t>
        <a:bodyPr/>
        <a:lstStyle/>
        <a:p>
          <a:pPr rtl="0"/>
          <a:r>
            <a:rPr lang="en-US" dirty="0" err="1" smtClean="0"/>
            <a:t>DesignSafe</a:t>
          </a:r>
          <a:r>
            <a:rPr lang="en-US" dirty="0" smtClean="0"/>
            <a:t> Report</a:t>
          </a:r>
          <a:endParaRPr lang="en-US" dirty="0"/>
        </a:p>
      </dgm:t>
    </dgm:pt>
    <dgm:pt modelId="{E45C3FAF-39D3-4A8B-A2FE-FA68E111D5A5}" type="parTrans" cxnId="{62755F24-A3AE-48A1-BF29-CF8B128B7698}">
      <dgm:prSet/>
      <dgm:spPr/>
      <dgm:t>
        <a:bodyPr/>
        <a:lstStyle/>
        <a:p>
          <a:endParaRPr lang="en-US"/>
        </a:p>
      </dgm:t>
    </dgm:pt>
    <dgm:pt modelId="{E0D276FC-039A-4350-BA37-F0566784411C}" type="sibTrans" cxnId="{62755F24-A3AE-48A1-BF29-CF8B128B7698}">
      <dgm:prSet/>
      <dgm:spPr/>
      <dgm:t>
        <a:bodyPr/>
        <a:lstStyle/>
        <a:p>
          <a:endParaRPr lang="en-US"/>
        </a:p>
      </dgm:t>
    </dgm:pt>
    <dgm:pt modelId="{5F9B7B0E-2CD4-4A59-89CD-03FA4AF3983B}">
      <dgm:prSet/>
      <dgm:spPr/>
      <dgm:t>
        <a:bodyPr/>
        <a:lstStyle/>
        <a:p>
          <a:pPr rtl="0"/>
          <a:r>
            <a:rPr lang="en-US" dirty="0" smtClean="0"/>
            <a:t>Vessels (Connections and Dimensions)</a:t>
          </a:r>
          <a:endParaRPr lang="en-US" dirty="0"/>
        </a:p>
      </dgm:t>
    </dgm:pt>
    <dgm:pt modelId="{FAAB4728-8350-4126-BF30-6F74C4F9A14B}" type="parTrans" cxnId="{070B4AF7-7198-4BDA-99AC-EB4ED26D4858}">
      <dgm:prSet/>
      <dgm:spPr/>
      <dgm:t>
        <a:bodyPr/>
        <a:lstStyle/>
        <a:p>
          <a:endParaRPr lang="en-US"/>
        </a:p>
      </dgm:t>
    </dgm:pt>
    <dgm:pt modelId="{98A7B171-263F-42F4-B6F1-D951228B85F6}" type="sibTrans" cxnId="{070B4AF7-7198-4BDA-99AC-EB4ED26D4858}">
      <dgm:prSet/>
      <dgm:spPr/>
      <dgm:t>
        <a:bodyPr/>
        <a:lstStyle/>
        <a:p>
          <a:endParaRPr lang="en-US"/>
        </a:p>
      </dgm:t>
    </dgm:pt>
    <dgm:pt modelId="{DF24E4B1-1825-4212-96A6-DF2CFB8407AD}" type="pres">
      <dgm:prSet presAssocID="{024BD20E-F5FF-48D6-AEFF-78C3D797BB8F}" presName="Name0" presStyleCnt="0">
        <dgm:presLayoutVars>
          <dgm:dir/>
          <dgm:animLvl val="lvl"/>
          <dgm:resizeHandles val="exact"/>
        </dgm:presLayoutVars>
      </dgm:prSet>
      <dgm:spPr/>
      <dgm:t>
        <a:bodyPr/>
        <a:lstStyle/>
        <a:p>
          <a:endParaRPr lang="en-US"/>
        </a:p>
      </dgm:t>
    </dgm:pt>
    <dgm:pt modelId="{9F6C03D2-E9DF-4BC6-A61C-E22FDA4C2076}" type="pres">
      <dgm:prSet presAssocID="{E9A98B50-267C-4CA5-B707-2D4BEA61CDDE}" presName="composite" presStyleCnt="0"/>
      <dgm:spPr/>
    </dgm:pt>
    <dgm:pt modelId="{06664641-F0E4-4367-BB69-47E86E945635}" type="pres">
      <dgm:prSet presAssocID="{E9A98B50-267C-4CA5-B707-2D4BEA61CDDE}" presName="parTx" presStyleLbl="alignNode1" presStyleIdx="0" presStyleCnt="3">
        <dgm:presLayoutVars>
          <dgm:chMax val="0"/>
          <dgm:chPref val="0"/>
          <dgm:bulletEnabled val="1"/>
        </dgm:presLayoutVars>
      </dgm:prSet>
      <dgm:spPr/>
      <dgm:t>
        <a:bodyPr/>
        <a:lstStyle/>
        <a:p>
          <a:endParaRPr lang="en-US"/>
        </a:p>
      </dgm:t>
    </dgm:pt>
    <dgm:pt modelId="{2868D27A-D4F9-49BE-A89C-A0BE0C207E3C}" type="pres">
      <dgm:prSet presAssocID="{E9A98B50-267C-4CA5-B707-2D4BEA61CDDE}" presName="desTx" presStyleLbl="alignAccFollowNode1" presStyleIdx="0" presStyleCnt="3">
        <dgm:presLayoutVars>
          <dgm:bulletEnabled val="1"/>
        </dgm:presLayoutVars>
      </dgm:prSet>
      <dgm:spPr/>
      <dgm:t>
        <a:bodyPr/>
        <a:lstStyle/>
        <a:p>
          <a:endParaRPr lang="en-US"/>
        </a:p>
      </dgm:t>
    </dgm:pt>
    <dgm:pt modelId="{0C79B89E-7E34-48A1-A43F-7A26F19B5EBA}" type="pres">
      <dgm:prSet presAssocID="{D8BB8F1B-FEB7-4C3A-99C7-FD8BB5636404}" presName="space" presStyleCnt="0"/>
      <dgm:spPr/>
    </dgm:pt>
    <dgm:pt modelId="{40281F8F-486C-484E-BCBF-6A0BCD1E78ED}" type="pres">
      <dgm:prSet presAssocID="{5E2741FE-255B-4BF6-BE3F-EC360EC0DB57}" presName="composite" presStyleCnt="0"/>
      <dgm:spPr/>
    </dgm:pt>
    <dgm:pt modelId="{9806C0FB-581D-453B-A9FC-6AF9503E0188}" type="pres">
      <dgm:prSet presAssocID="{5E2741FE-255B-4BF6-BE3F-EC360EC0DB57}" presName="parTx" presStyleLbl="alignNode1" presStyleIdx="1" presStyleCnt="3">
        <dgm:presLayoutVars>
          <dgm:chMax val="0"/>
          <dgm:chPref val="0"/>
          <dgm:bulletEnabled val="1"/>
        </dgm:presLayoutVars>
      </dgm:prSet>
      <dgm:spPr/>
      <dgm:t>
        <a:bodyPr/>
        <a:lstStyle/>
        <a:p>
          <a:endParaRPr lang="en-US"/>
        </a:p>
      </dgm:t>
    </dgm:pt>
    <dgm:pt modelId="{7DAD0284-D10A-4B08-AB98-9314AFDDFF61}" type="pres">
      <dgm:prSet presAssocID="{5E2741FE-255B-4BF6-BE3F-EC360EC0DB57}" presName="desTx" presStyleLbl="alignAccFollowNode1" presStyleIdx="1" presStyleCnt="3">
        <dgm:presLayoutVars>
          <dgm:bulletEnabled val="1"/>
        </dgm:presLayoutVars>
      </dgm:prSet>
      <dgm:spPr/>
      <dgm:t>
        <a:bodyPr/>
        <a:lstStyle/>
        <a:p>
          <a:endParaRPr lang="en-US"/>
        </a:p>
      </dgm:t>
    </dgm:pt>
    <dgm:pt modelId="{D4CFF2E6-53A7-406C-8207-604BAC50C0F9}" type="pres">
      <dgm:prSet presAssocID="{CB7808AD-9F20-45F6-B821-B410A393AFDD}" presName="space" presStyleCnt="0"/>
      <dgm:spPr/>
    </dgm:pt>
    <dgm:pt modelId="{A5EC2FFC-BC13-40DC-9C52-F4DA2FF83835}" type="pres">
      <dgm:prSet presAssocID="{1567867C-6056-4C49-85F1-C0FFF6B88ECD}" presName="composite" presStyleCnt="0"/>
      <dgm:spPr/>
    </dgm:pt>
    <dgm:pt modelId="{D72F9AA1-5C6E-4EA1-8284-7476A6A87C42}" type="pres">
      <dgm:prSet presAssocID="{1567867C-6056-4C49-85F1-C0FFF6B88ECD}" presName="parTx" presStyleLbl="alignNode1" presStyleIdx="2" presStyleCnt="3">
        <dgm:presLayoutVars>
          <dgm:chMax val="0"/>
          <dgm:chPref val="0"/>
          <dgm:bulletEnabled val="1"/>
        </dgm:presLayoutVars>
      </dgm:prSet>
      <dgm:spPr/>
      <dgm:t>
        <a:bodyPr/>
        <a:lstStyle/>
        <a:p>
          <a:endParaRPr lang="en-US"/>
        </a:p>
      </dgm:t>
    </dgm:pt>
    <dgm:pt modelId="{651E3C86-2860-4BAB-9289-FD4BF5178E09}" type="pres">
      <dgm:prSet presAssocID="{1567867C-6056-4C49-85F1-C0FFF6B88ECD}" presName="desTx" presStyleLbl="alignAccFollowNode1" presStyleIdx="2" presStyleCnt="3">
        <dgm:presLayoutVars>
          <dgm:bulletEnabled val="1"/>
        </dgm:presLayoutVars>
      </dgm:prSet>
      <dgm:spPr/>
      <dgm:t>
        <a:bodyPr/>
        <a:lstStyle/>
        <a:p>
          <a:endParaRPr lang="en-US"/>
        </a:p>
      </dgm:t>
    </dgm:pt>
  </dgm:ptLst>
  <dgm:cxnLst>
    <dgm:cxn modelId="{9D6F5185-9292-4D20-AAEC-8BE2A980F6DC}" type="presOf" srcId="{C218B76F-27C7-483A-8CBB-C53E9D6B617A}" destId="{7DAD0284-D10A-4B08-AB98-9314AFDDFF61}" srcOrd="0" destOrd="0" presId="urn:microsoft.com/office/officeart/2005/8/layout/hList1"/>
    <dgm:cxn modelId="{BF080692-45B1-44EB-B68E-4D567A9DFBC4}" srcId="{1567867C-6056-4C49-85F1-C0FFF6B88ECD}" destId="{033D4E29-895F-43DB-8F95-137A2206547D}" srcOrd="0" destOrd="0" parTransId="{E1786D2E-23B6-4E05-97DD-613C3B5A44BE}" sibTransId="{FDB353AC-88A5-42AF-84E0-951858262C33}"/>
    <dgm:cxn modelId="{B9746D10-4B3A-4705-ACBF-FE0CB23772DF}" type="presOf" srcId="{E07AFBF1-4CD9-4AB2-A045-137B35ECAD31}" destId="{2868D27A-D4F9-49BE-A89C-A0BE0C207E3C}" srcOrd="0" destOrd="1" presId="urn:microsoft.com/office/officeart/2005/8/layout/hList1"/>
    <dgm:cxn modelId="{A6DE5039-5428-48C4-BA15-7B2C27EF7020}" type="presOf" srcId="{AFFB630E-C738-4936-AB3C-D8A6F86911B8}" destId="{7DAD0284-D10A-4B08-AB98-9314AFDDFF61}" srcOrd="0" destOrd="2" presId="urn:microsoft.com/office/officeart/2005/8/layout/hList1"/>
    <dgm:cxn modelId="{54BC64B8-D84C-42B6-9079-32B18AC6E0C7}" type="presOf" srcId="{5F9B7B0E-2CD4-4A59-89CD-03FA4AF3983B}" destId="{651E3C86-2860-4BAB-9289-FD4BF5178E09}" srcOrd="0" destOrd="2" presId="urn:microsoft.com/office/officeart/2005/8/layout/hList1"/>
    <dgm:cxn modelId="{BBC004F6-03A2-4B80-BE99-92C5ADC53A7A}" type="presOf" srcId="{1567867C-6056-4C49-85F1-C0FFF6B88ECD}" destId="{D72F9AA1-5C6E-4EA1-8284-7476A6A87C42}" srcOrd="0" destOrd="0" presId="urn:microsoft.com/office/officeart/2005/8/layout/hList1"/>
    <dgm:cxn modelId="{06F7E383-6FAA-493F-BC2A-B6C118A17540}" srcId="{5E2741FE-255B-4BF6-BE3F-EC360EC0DB57}" destId="{C21F1FF1-10AD-4810-928E-B371FC6F2EDF}" srcOrd="1" destOrd="0" parTransId="{74B17441-9685-4253-988E-A9B789F0AD1A}" sibTransId="{CF918835-AA14-4F13-AD7B-6DB466C9D6F1}"/>
    <dgm:cxn modelId="{31B553E2-1E44-4F55-BE38-D6CF812DFDE5}" type="presOf" srcId="{E7357926-6FD1-4472-98D1-D47988960D8E}" destId="{2868D27A-D4F9-49BE-A89C-A0BE0C207E3C}" srcOrd="0" destOrd="0" presId="urn:microsoft.com/office/officeart/2005/8/layout/hList1"/>
    <dgm:cxn modelId="{D0737277-E881-4549-A828-34FAB2E9A11F}" srcId="{5E2741FE-255B-4BF6-BE3F-EC360EC0DB57}" destId="{AFFB630E-C738-4936-AB3C-D8A6F86911B8}" srcOrd="2" destOrd="0" parTransId="{83E3FC51-5A86-4039-8889-0746DC15BF67}" sibTransId="{0D505123-44E3-421A-A65D-960C29D92C9B}"/>
    <dgm:cxn modelId="{CD198D54-F6C4-4CF8-84BA-352227FEA57F}" type="presOf" srcId="{AADFC0F2-9BD7-46D5-8EDA-5A4E7BEE0FBF}" destId="{2868D27A-D4F9-49BE-A89C-A0BE0C207E3C}" srcOrd="0" destOrd="2" presId="urn:microsoft.com/office/officeart/2005/8/layout/hList1"/>
    <dgm:cxn modelId="{307543CC-BDE7-41CF-8095-6D0CE82696C2}" srcId="{E9A98B50-267C-4CA5-B707-2D4BEA61CDDE}" destId="{AADFC0F2-9BD7-46D5-8EDA-5A4E7BEE0FBF}" srcOrd="2" destOrd="0" parTransId="{5F9C88D1-EDEB-4D73-9D9C-3220E23B79BA}" sibTransId="{B8BCE2D4-99D1-451F-B18C-8CB32232682A}"/>
    <dgm:cxn modelId="{5658BFEB-CCA8-400F-B097-F6C2BE1FED77}" srcId="{024BD20E-F5FF-48D6-AEFF-78C3D797BB8F}" destId="{5E2741FE-255B-4BF6-BE3F-EC360EC0DB57}" srcOrd="1" destOrd="0" parTransId="{BFCC331B-A63D-460B-B937-8053F86EBF78}" sibTransId="{CB7808AD-9F20-45F6-B821-B410A393AFDD}"/>
    <dgm:cxn modelId="{BECDAC8C-1AB3-49E5-A600-75F00238AC11}" type="presOf" srcId="{033D4E29-895F-43DB-8F95-137A2206547D}" destId="{651E3C86-2860-4BAB-9289-FD4BF5178E09}" srcOrd="0" destOrd="0" presId="urn:microsoft.com/office/officeart/2005/8/layout/hList1"/>
    <dgm:cxn modelId="{AD4A7648-48CF-4401-9A86-566506DBFB3A}" type="presOf" srcId="{5E2741FE-255B-4BF6-BE3F-EC360EC0DB57}" destId="{9806C0FB-581D-453B-A9FC-6AF9503E0188}" srcOrd="0" destOrd="0" presId="urn:microsoft.com/office/officeart/2005/8/layout/hList1"/>
    <dgm:cxn modelId="{FE3FF390-E6F0-4313-B48D-AE30AEF651E9}" type="presOf" srcId="{C21F1FF1-10AD-4810-928E-B371FC6F2EDF}" destId="{7DAD0284-D10A-4B08-AB98-9314AFDDFF61}" srcOrd="0" destOrd="1" presId="urn:microsoft.com/office/officeart/2005/8/layout/hList1"/>
    <dgm:cxn modelId="{25BBC6EE-F805-4609-A5EF-E6BE2EB6FA74}" srcId="{E9A98B50-267C-4CA5-B707-2D4BEA61CDDE}" destId="{E07AFBF1-4CD9-4AB2-A045-137B35ECAD31}" srcOrd="1" destOrd="0" parTransId="{66419C4D-08A0-4665-B54E-3EBEF1E07531}" sibTransId="{4B6CA105-82D6-41FB-BB3D-6FD16F276A5D}"/>
    <dgm:cxn modelId="{070B4AF7-7198-4BDA-99AC-EB4ED26D4858}" srcId="{1567867C-6056-4C49-85F1-C0FFF6B88ECD}" destId="{5F9B7B0E-2CD4-4A59-89CD-03FA4AF3983B}" srcOrd="2" destOrd="0" parTransId="{FAAB4728-8350-4126-BF30-6F74C4F9A14B}" sibTransId="{98A7B171-263F-42F4-B6F1-D951228B85F6}"/>
    <dgm:cxn modelId="{62755F24-A3AE-48A1-BF29-CF8B128B7698}" srcId="{1567867C-6056-4C49-85F1-C0FFF6B88ECD}" destId="{77C713B4-9D59-4CA5-A45A-7FD176592747}" srcOrd="1" destOrd="0" parTransId="{E45C3FAF-39D3-4A8B-A2FE-FA68E111D5A5}" sibTransId="{E0D276FC-039A-4350-BA37-F0566784411C}"/>
    <dgm:cxn modelId="{B4D1C2E1-60EF-4EA0-B7FE-926F352F6D40}" srcId="{E9A98B50-267C-4CA5-B707-2D4BEA61CDDE}" destId="{E7357926-6FD1-4472-98D1-D47988960D8E}" srcOrd="0" destOrd="0" parTransId="{6367C7C2-18EA-4CC8-93AF-32F647A5E752}" sibTransId="{6555760E-FCB7-4273-889F-2F7A68FC6838}"/>
    <dgm:cxn modelId="{2103363B-12AD-4BCE-A4CA-71D23070B090}" srcId="{024BD20E-F5FF-48D6-AEFF-78C3D797BB8F}" destId="{E9A98B50-267C-4CA5-B707-2D4BEA61CDDE}" srcOrd="0" destOrd="0" parTransId="{5578154A-A638-419B-A059-27C3C2831B7B}" sibTransId="{D8BB8F1B-FEB7-4C3A-99C7-FD8BB5636404}"/>
    <dgm:cxn modelId="{C8A0304C-C39A-48AD-9B85-AA9B6D53E103}" type="presOf" srcId="{024BD20E-F5FF-48D6-AEFF-78C3D797BB8F}" destId="{DF24E4B1-1825-4212-96A6-DF2CFB8407AD}" srcOrd="0" destOrd="0" presId="urn:microsoft.com/office/officeart/2005/8/layout/hList1"/>
    <dgm:cxn modelId="{D2448997-C98F-4E72-AA90-F5881F924FB3}" type="presOf" srcId="{E9A98B50-267C-4CA5-B707-2D4BEA61CDDE}" destId="{06664641-F0E4-4367-BB69-47E86E945635}" srcOrd="0" destOrd="0" presId="urn:microsoft.com/office/officeart/2005/8/layout/hList1"/>
    <dgm:cxn modelId="{9553C891-1C5B-4619-97DE-A6AD4D7254B1}" srcId="{024BD20E-F5FF-48D6-AEFF-78C3D797BB8F}" destId="{1567867C-6056-4C49-85F1-C0FFF6B88ECD}" srcOrd="2" destOrd="0" parTransId="{17CD21D5-388C-480F-818F-10AB31ADB0C8}" sibTransId="{74AA4BF4-FD0E-461E-8579-2A8406617AF7}"/>
    <dgm:cxn modelId="{FFB27AE2-A717-4A4B-9942-7FFE5E1ADF6F}" srcId="{5E2741FE-255B-4BF6-BE3F-EC360EC0DB57}" destId="{C218B76F-27C7-483A-8CBB-C53E9D6B617A}" srcOrd="0" destOrd="0" parTransId="{078513D6-48E6-4771-8078-F4116A28DAD8}" sibTransId="{8EB5C6D0-3D63-47B9-8FFE-731989449B4B}"/>
    <dgm:cxn modelId="{B2559C2D-C64F-46A4-B708-FD45BEE673C4}" type="presOf" srcId="{77C713B4-9D59-4CA5-A45A-7FD176592747}" destId="{651E3C86-2860-4BAB-9289-FD4BF5178E09}" srcOrd="0" destOrd="1" presId="urn:microsoft.com/office/officeart/2005/8/layout/hList1"/>
    <dgm:cxn modelId="{333FA6B1-7F86-4120-AD60-9ED78E217CED}" type="presParOf" srcId="{DF24E4B1-1825-4212-96A6-DF2CFB8407AD}" destId="{9F6C03D2-E9DF-4BC6-A61C-E22FDA4C2076}" srcOrd="0" destOrd="0" presId="urn:microsoft.com/office/officeart/2005/8/layout/hList1"/>
    <dgm:cxn modelId="{130E2D22-9098-4279-AE0F-37298CECA179}" type="presParOf" srcId="{9F6C03D2-E9DF-4BC6-A61C-E22FDA4C2076}" destId="{06664641-F0E4-4367-BB69-47E86E945635}" srcOrd="0" destOrd="0" presId="urn:microsoft.com/office/officeart/2005/8/layout/hList1"/>
    <dgm:cxn modelId="{48613C16-6D19-49A8-A6B2-C7A332635C62}" type="presParOf" srcId="{9F6C03D2-E9DF-4BC6-A61C-E22FDA4C2076}" destId="{2868D27A-D4F9-49BE-A89C-A0BE0C207E3C}" srcOrd="1" destOrd="0" presId="urn:microsoft.com/office/officeart/2005/8/layout/hList1"/>
    <dgm:cxn modelId="{20B6F563-2A88-41BE-BC7B-0236FEC62B94}" type="presParOf" srcId="{DF24E4B1-1825-4212-96A6-DF2CFB8407AD}" destId="{0C79B89E-7E34-48A1-A43F-7A26F19B5EBA}" srcOrd="1" destOrd="0" presId="urn:microsoft.com/office/officeart/2005/8/layout/hList1"/>
    <dgm:cxn modelId="{14AC7FB2-FC63-4FEE-998E-96A7C62D4B30}" type="presParOf" srcId="{DF24E4B1-1825-4212-96A6-DF2CFB8407AD}" destId="{40281F8F-486C-484E-BCBF-6A0BCD1E78ED}" srcOrd="2" destOrd="0" presId="urn:microsoft.com/office/officeart/2005/8/layout/hList1"/>
    <dgm:cxn modelId="{C5A3E41A-F72E-44C6-93D3-37DE356D53D6}" type="presParOf" srcId="{40281F8F-486C-484E-BCBF-6A0BCD1E78ED}" destId="{9806C0FB-581D-453B-A9FC-6AF9503E0188}" srcOrd="0" destOrd="0" presId="urn:microsoft.com/office/officeart/2005/8/layout/hList1"/>
    <dgm:cxn modelId="{F509DB54-0C0A-4294-AB4F-C5F23770DD57}" type="presParOf" srcId="{40281F8F-486C-484E-BCBF-6A0BCD1E78ED}" destId="{7DAD0284-D10A-4B08-AB98-9314AFDDFF61}" srcOrd="1" destOrd="0" presId="urn:microsoft.com/office/officeart/2005/8/layout/hList1"/>
    <dgm:cxn modelId="{5392C395-9166-4A5A-A001-76E26DBBAF2F}" type="presParOf" srcId="{DF24E4B1-1825-4212-96A6-DF2CFB8407AD}" destId="{D4CFF2E6-53A7-406C-8207-604BAC50C0F9}" srcOrd="3" destOrd="0" presId="urn:microsoft.com/office/officeart/2005/8/layout/hList1"/>
    <dgm:cxn modelId="{BDB603AA-A4EB-4430-AC6F-AA5CE3E3159C}" type="presParOf" srcId="{DF24E4B1-1825-4212-96A6-DF2CFB8407AD}" destId="{A5EC2FFC-BC13-40DC-9C52-F4DA2FF83835}" srcOrd="4" destOrd="0" presId="urn:microsoft.com/office/officeart/2005/8/layout/hList1"/>
    <dgm:cxn modelId="{F3C927FC-09A0-4171-AEB0-C09960A24F09}" type="presParOf" srcId="{A5EC2FFC-BC13-40DC-9C52-F4DA2FF83835}" destId="{D72F9AA1-5C6E-4EA1-8284-7476A6A87C42}" srcOrd="0" destOrd="0" presId="urn:microsoft.com/office/officeart/2005/8/layout/hList1"/>
    <dgm:cxn modelId="{204C8FD9-27A4-4987-8A69-6C32A57E594A}" type="presParOf" srcId="{A5EC2FFC-BC13-40DC-9C52-F4DA2FF83835}" destId="{651E3C86-2860-4BAB-9289-FD4BF5178E09}"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AB3CFD-49E1-4CF2-8251-D1102DC20E1D}">
      <dsp:nvSpPr>
        <dsp:cNvPr id="0" name=""/>
        <dsp:cNvSpPr/>
      </dsp:nvSpPr>
      <dsp:spPr>
        <a:xfrm>
          <a:off x="0" y="0"/>
          <a:ext cx="7772400" cy="62725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117856" rIns="206248" bIns="117856" numCol="1" spcCol="1270" anchor="ctr" anchorCtr="0">
          <a:noAutofit/>
        </a:bodyPr>
        <a:lstStyle/>
        <a:p>
          <a:pPr lvl="0" algn="ctr" defTabSz="1289050">
            <a:lnSpc>
              <a:spcPct val="90000"/>
            </a:lnSpc>
            <a:spcBef>
              <a:spcPct val="0"/>
            </a:spcBef>
            <a:spcAft>
              <a:spcPct val="35000"/>
            </a:spcAft>
          </a:pPr>
          <a:r>
            <a:rPr lang="en-US" sz="2900" kern="1200" dirty="0" smtClean="0"/>
            <a:t>Team Teaching Heart</a:t>
          </a:r>
          <a:endParaRPr lang="en-US" sz="2900" kern="1200" dirty="0"/>
        </a:p>
      </dsp:txBody>
      <dsp:txXfrm>
        <a:off x="0" y="0"/>
        <a:ext cx="7772400" cy="627255"/>
      </dsp:txXfrm>
    </dsp:sp>
    <dsp:sp modelId="{4041CCFD-AFBE-4CC3-94AA-7FAEEABF2FE8}">
      <dsp:nvSpPr>
        <dsp:cNvPr id="0" name=""/>
        <dsp:cNvSpPr/>
      </dsp:nvSpPr>
      <dsp:spPr>
        <a:xfrm>
          <a:off x="0" y="651273"/>
          <a:ext cx="7772400" cy="138210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Meet Weekly</a:t>
          </a:r>
          <a:endParaRPr lang="en-US" sz="1900" kern="1200" dirty="0"/>
        </a:p>
        <a:p>
          <a:pPr marL="171450" lvl="1" indent="-171450" algn="l" defTabSz="844550">
            <a:lnSpc>
              <a:spcPct val="90000"/>
            </a:lnSpc>
            <a:spcBef>
              <a:spcPct val="0"/>
            </a:spcBef>
            <a:spcAft>
              <a:spcPct val="15000"/>
            </a:spcAft>
            <a:buChar char="••"/>
          </a:pPr>
          <a:r>
            <a:rPr lang="en-US" sz="1900" kern="1200" dirty="0" smtClean="0"/>
            <a:t>Compile Weekly Reports</a:t>
          </a:r>
          <a:endParaRPr lang="en-US" sz="1900" kern="1200" dirty="0"/>
        </a:p>
        <a:p>
          <a:pPr marL="171450" lvl="1" indent="-171450" algn="l" defTabSz="844550">
            <a:lnSpc>
              <a:spcPct val="90000"/>
            </a:lnSpc>
            <a:spcBef>
              <a:spcPct val="0"/>
            </a:spcBef>
            <a:spcAft>
              <a:spcPct val="15000"/>
            </a:spcAft>
            <a:buChar char="••"/>
          </a:pPr>
          <a:r>
            <a:rPr lang="en-US" sz="1900" kern="1200" dirty="0" smtClean="0"/>
            <a:t>Prepare Written Reports</a:t>
          </a:r>
          <a:endParaRPr lang="en-US" sz="1900" kern="1200" dirty="0"/>
        </a:p>
        <a:p>
          <a:pPr marL="171450" lvl="1" indent="-171450" algn="l" defTabSz="844550">
            <a:lnSpc>
              <a:spcPct val="90000"/>
            </a:lnSpc>
            <a:spcBef>
              <a:spcPct val="0"/>
            </a:spcBef>
            <a:spcAft>
              <a:spcPct val="15000"/>
            </a:spcAft>
            <a:buChar char="••"/>
          </a:pPr>
          <a:endParaRPr lang="en-US" sz="1900" kern="1200" dirty="0"/>
        </a:p>
      </dsp:txBody>
      <dsp:txXfrm>
        <a:off x="0" y="651273"/>
        <a:ext cx="7772400" cy="138210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664641-F0E4-4367-BB69-47E86E945635}">
      <dsp:nvSpPr>
        <dsp:cNvPr id="0" name=""/>
        <dsp:cNvSpPr/>
      </dsp:nvSpPr>
      <dsp:spPr>
        <a:xfrm>
          <a:off x="2428" y="196380"/>
          <a:ext cx="236815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Megan </a:t>
          </a:r>
          <a:endParaRPr lang="en-US" sz="2200" kern="1200" dirty="0"/>
        </a:p>
      </dsp:txBody>
      <dsp:txXfrm>
        <a:off x="2428" y="196380"/>
        <a:ext cx="2368153" cy="633600"/>
      </dsp:txXfrm>
    </dsp:sp>
    <dsp:sp modelId="{2868D27A-D4F9-49BE-A89C-A0BE0C207E3C}">
      <dsp:nvSpPr>
        <dsp:cNvPr id="0" name=""/>
        <dsp:cNvSpPr/>
      </dsp:nvSpPr>
      <dsp:spPr>
        <a:xfrm>
          <a:off x="2428" y="829980"/>
          <a:ext cx="2368153"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Preliminary Presentation</a:t>
          </a:r>
          <a:endParaRPr lang="en-US" sz="2200" kern="1200" dirty="0"/>
        </a:p>
        <a:p>
          <a:pPr marL="228600" lvl="1" indent="-228600" algn="l" defTabSz="977900" rtl="0">
            <a:lnSpc>
              <a:spcPct val="90000"/>
            </a:lnSpc>
            <a:spcBef>
              <a:spcPct val="0"/>
            </a:spcBef>
            <a:spcAft>
              <a:spcPct val="15000"/>
            </a:spcAft>
            <a:buChar char="••"/>
          </a:pPr>
          <a:r>
            <a:rPr lang="en-US" sz="2200" kern="1200" dirty="0" smtClean="0"/>
            <a:t>Project Management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Pressure Measurements</a:t>
          </a:r>
          <a:endParaRPr lang="en-US" sz="2200" kern="1200" dirty="0"/>
        </a:p>
      </dsp:txBody>
      <dsp:txXfrm>
        <a:off x="2428" y="829980"/>
        <a:ext cx="2368153" cy="2174039"/>
      </dsp:txXfrm>
    </dsp:sp>
    <dsp:sp modelId="{9806C0FB-581D-453B-A9FC-6AF9503E0188}">
      <dsp:nvSpPr>
        <dsp:cNvPr id="0" name=""/>
        <dsp:cNvSpPr/>
      </dsp:nvSpPr>
      <dsp:spPr>
        <a:xfrm>
          <a:off x="2702123" y="196380"/>
          <a:ext cx="236815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Danny</a:t>
          </a:r>
          <a:endParaRPr lang="en-US" sz="2200" kern="1200" dirty="0"/>
        </a:p>
      </dsp:txBody>
      <dsp:txXfrm>
        <a:off x="2702123" y="196380"/>
        <a:ext cx="2368153" cy="633600"/>
      </dsp:txXfrm>
    </dsp:sp>
    <dsp:sp modelId="{7DAD0284-D10A-4B08-AB98-9314AFDDFF61}">
      <dsp:nvSpPr>
        <dsp:cNvPr id="0" name=""/>
        <dsp:cNvSpPr/>
      </dsp:nvSpPr>
      <dsp:spPr>
        <a:xfrm>
          <a:off x="2702123" y="829980"/>
          <a:ext cx="2368153"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Progress Presentation</a:t>
          </a:r>
          <a:endParaRPr lang="en-US" sz="2200" kern="1200" dirty="0"/>
        </a:p>
        <a:p>
          <a:pPr marL="228600" lvl="1" indent="-228600" algn="l" defTabSz="977900" rtl="0">
            <a:lnSpc>
              <a:spcPct val="90000"/>
            </a:lnSpc>
            <a:spcBef>
              <a:spcPct val="0"/>
            </a:spcBef>
            <a:spcAft>
              <a:spcPct val="15000"/>
            </a:spcAft>
            <a:buChar char="••"/>
          </a:pPr>
          <a:r>
            <a:rPr lang="en-US" sz="2200" kern="1200" dirty="0" err="1" smtClean="0"/>
            <a:t>WebMaster</a:t>
          </a:r>
          <a:endParaRPr lang="en-US" sz="2200" kern="1200" dirty="0"/>
        </a:p>
        <a:p>
          <a:pPr marL="228600" lvl="1" indent="-228600" algn="l" defTabSz="977900" rtl="0">
            <a:lnSpc>
              <a:spcPct val="90000"/>
            </a:lnSpc>
            <a:spcBef>
              <a:spcPct val="0"/>
            </a:spcBef>
            <a:spcAft>
              <a:spcPct val="15000"/>
            </a:spcAft>
            <a:buChar char="••"/>
          </a:pPr>
          <a:r>
            <a:rPr lang="en-US" sz="2200" kern="1200" dirty="0" smtClean="0"/>
            <a:t>Volume Measurements</a:t>
          </a:r>
          <a:endParaRPr lang="en-US" sz="2200" kern="1200" dirty="0"/>
        </a:p>
      </dsp:txBody>
      <dsp:txXfrm>
        <a:off x="2702123" y="829980"/>
        <a:ext cx="2368153" cy="2174039"/>
      </dsp:txXfrm>
    </dsp:sp>
    <dsp:sp modelId="{D72F9AA1-5C6E-4EA1-8284-7476A6A87C42}">
      <dsp:nvSpPr>
        <dsp:cNvPr id="0" name=""/>
        <dsp:cNvSpPr/>
      </dsp:nvSpPr>
      <dsp:spPr>
        <a:xfrm>
          <a:off x="5401818" y="196380"/>
          <a:ext cx="2368153" cy="633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rtl="0">
            <a:lnSpc>
              <a:spcPct val="90000"/>
            </a:lnSpc>
            <a:spcBef>
              <a:spcPct val="0"/>
            </a:spcBef>
            <a:spcAft>
              <a:spcPct val="35000"/>
            </a:spcAft>
          </a:pPr>
          <a:r>
            <a:rPr lang="en-US" sz="2200" kern="1200" dirty="0" smtClean="0"/>
            <a:t>Frank</a:t>
          </a:r>
          <a:endParaRPr lang="en-US" sz="2200" kern="1200" dirty="0"/>
        </a:p>
      </dsp:txBody>
      <dsp:txXfrm>
        <a:off x="5401818" y="196380"/>
        <a:ext cx="2368153" cy="633600"/>
      </dsp:txXfrm>
    </dsp:sp>
    <dsp:sp modelId="{651E3C86-2860-4BAB-9289-FD4BF5178E09}">
      <dsp:nvSpPr>
        <dsp:cNvPr id="0" name=""/>
        <dsp:cNvSpPr/>
      </dsp:nvSpPr>
      <dsp:spPr>
        <a:xfrm>
          <a:off x="5401818" y="829980"/>
          <a:ext cx="2368153" cy="21740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smtClean="0"/>
            <a:t>Final Presentation</a:t>
          </a:r>
          <a:endParaRPr lang="en-US" sz="2200" kern="1200" dirty="0"/>
        </a:p>
        <a:p>
          <a:pPr marL="228600" lvl="1" indent="-228600" algn="l" defTabSz="977900" rtl="0">
            <a:lnSpc>
              <a:spcPct val="90000"/>
            </a:lnSpc>
            <a:spcBef>
              <a:spcPct val="0"/>
            </a:spcBef>
            <a:spcAft>
              <a:spcPct val="15000"/>
            </a:spcAft>
            <a:buChar char="••"/>
          </a:pPr>
          <a:r>
            <a:rPr lang="en-US" sz="2200" kern="1200" dirty="0" err="1" smtClean="0"/>
            <a:t>DesignSafe</a:t>
          </a:r>
          <a:r>
            <a:rPr lang="en-US" sz="2200" kern="1200" dirty="0" smtClean="0"/>
            <a:t> Report</a:t>
          </a:r>
          <a:endParaRPr lang="en-US" sz="2200" kern="1200" dirty="0"/>
        </a:p>
        <a:p>
          <a:pPr marL="228600" lvl="1" indent="-228600" algn="l" defTabSz="977900" rtl="0">
            <a:lnSpc>
              <a:spcPct val="90000"/>
            </a:lnSpc>
            <a:spcBef>
              <a:spcPct val="0"/>
            </a:spcBef>
            <a:spcAft>
              <a:spcPct val="15000"/>
            </a:spcAft>
            <a:buChar char="••"/>
          </a:pPr>
          <a:r>
            <a:rPr lang="en-US" sz="2200" kern="1200" dirty="0" smtClean="0"/>
            <a:t>Vessels (Connections and Dimensions)</a:t>
          </a:r>
          <a:endParaRPr lang="en-US" sz="2200" kern="1200" dirty="0"/>
        </a:p>
      </dsp:txBody>
      <dsp:txXfrm>
        <a:off x="5401818" y="829980"/>
        <a:ext cx="2368153" cy="21740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1C531A-161D-4BE6-9D32-F5F0EC1DCCFB}" type="datetimeFigureOut">
              <a:rPr lang="en-US" smtClean="0"/>
              <a:pPr/>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5088F-F058-4095-A377-6D184C1AC0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everyone.</a:t>
            </a:r>
            <a:r>
              <a:rPr lang="en-US" baseline="0" dirty="0" smtClean="0"/>
              <a:t> My name is Daniel Jones, and I am part of team Teaching Heart along with Megan </a:t>
            </a:r>
            <a:r>
              <a:rPr lang="en-US" baseline="0" dirty="0" err="1" smtClean="0"/>
              <a:t>Foran</a:t>
            </a:r>
            <a:r>
              <a:rPr lang="en-US" baseline="0" dirty="0" smtClean="0"/>
              <a:t> and Frank Moynihan.  Today I will be discussing out progressive research and the process to which we chose our final design.  Again, we are looking to design a hands-on model of the left ventricular system and its periphery to demonstrate the effects of Frank-Starling’s Law to be used in organized instruction.</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Eliminated Juice due to lack of </a:t>
            </a:r>
            <a:r>
              <a:rPr lang="en-US" sz="1200" kern="1200" baseline="0" dirty="0" err="1" smtClean="0">
                <a:solidFill>
                  <a:schemeClr val="tx1"/>
                </a:solidFill>
                <a:latin typeface="+mn-lt"/>
                <a:ea typeface="+mn-ea"/>
                <a:cs typeface="+mn-cs"/>
              </a:rPr>
              <a:t>userfriendliness</a:t>
            </a:r>
            <a:r>
              <a:rPr lang="en-US" sz="1200" kern="1200" baseline="0" dirty="0" smtClean="0">
                <a:solidFill>
                  <a:schemeClr val="tx1"/>
                </a:solidFill>
                <a:latin typeface="+mn-lt"/>
                <a:ea typeface="+mn-ea"/>
                <a:cs typeface="+mn-cs"/>
              </a:rPr>
              <a:t> (sugar/sticky)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Eliminated Vegetable oil due to its viscosity and lack of </a:t>
            </a:r>
            <a:r>
              <a:rPr lang="en-US" sz="1200" kern="1200" baseline="0" dirty="0" err="1" smtClean="0">
                <a:solidFill>
                  <a:schemeClr val="tx1"/>
                </a:solidFill>
                <a:latin typeface="+mn-lt"/>
                <a:ea typeface="+mn-ea"/>
                <a:cs typeface="+mn-cs"/>
              </a:rPr>
              <a:t>userfriendliness</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Starling’s Law dictates that an increase</a:t>
            </a:r>
            <a:r>
              <a:rPr lang="en-US" baseline="0" dirty="0" smtClean="0"/>
              <a:t> in preload, that is higher chamber volume prior to contraction, causes an increase in stroke volume.  (and vice-versa with a decrease in preload).  Peripheral resistance plays a role in this relationship because of its direct effect on preload.  The greater the peripheral resistance, the greater the preload. It is also important to note that because preload goes down as arterial pressure (and thus blood stored there) goes up, there is a particular cardiac output for which venous return remains constant.  An equilibrium value for this negative feedback loop.</a:t>
            </a:r>
          </a:p>
        </p:txBody>
      </p:sp>
      <p:sp>
        <p:nvSpPr>
          <p:cNvPr id="4" name="Slide Number Placeholder 3"/>
          <p:cNvSpPr>
            <a:spLocks noGrp="1"/>
          </p:cNvSpPr>
          <p:nvPr>
            <p:ph type="sldNum" sz="quarter" idx="10"/>
          </p:nvPr>
        </p:nvSpPr>
        <p:spPr/>
        <p:txBody>
          <a:bodyPr/>
          <a:lstStyle/>
          <a:p>
            <a:fld id="{C5D5088F-F058-4095-A377-6D184C1AC0B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these current solutions, as well as the specifications for our design, the Teaching Heart team’s next steps are to generate several and select one design.  To achieve the December deadline, the team has created a project schedule seen here.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5D5088F-F058-4095-A377-6D184C1AC0B4}"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these current solutions, as well as the specifications for our design, the Teaching Heart team’s next steps are to generate several and select one design.  To achieve the December deadline, the team has created a project schedule seen here.</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schedule includes</a:t>
            </a:r>
            <a:r>
              <a:rPr lang="en-US" baseline="0" dirty="0" smtClean="0"/>
              <a:t> all tasks and milestones throughout the design process.  It indicates working periods for the various tasks, as well as the specific deadlines.</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creating a schedule,</a:t>
            </a:r>
            <a:r>
              <a:rPr lang="en-US" baseline="0" dirty="0" smtClean="0"/>
              <a:t> the team has worked together to create a division of responsibilities that best utilizes the strengths of each team member.  Collectively, the team meets weekly to check-in on current progress and compile the weekly status reports.  Additionally, the team works together to prepare the written reports.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order to address the needs of the client and his students, the device will conform to the following design specifications. </a:t>
            </a:r>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First, the device must be portable.  The group has defined this as being</a:t>
            </a:r>
            <a:r>
              <a:rPr lang="en-US" sz="1200" kern="1200" baseline="0" dirty="0" smtClean="0">
                <a:solidFill>
                  <a:schemeClr val="tx1"/>
                </a:solidFill>
                <a:latin typeface="+mn-lt"/>
                <a:ea typeface="+mn-ea"/>
                <a:cs typeface="+mn-cs"/>
              </a:rPr>
              <a:t> between 2-5 kg, and 1-2 meters in circumference.  Additionally, the device must be easy to use.  The students may not come from a technical background, therefore the device, specifically any quantitative measurements, must be accessible to the average student.  For our purposes, we assume no prior technical experience in our users.  The device must cost less than $500 to construct.  Also, the device must be sustainable. Dr. Wilkinson should not have to replace any components on a regular basis- the longevity of the components should be equal to that of the device.  The device will have 4 discrete structures: a left ventricle, arteries, veins, and a capillary bed.  Please note that for the remainder of the presentation, when I say “left ventricle” or “veins” etc, I am referring to the device component that models the respective biological structure.  The model is intended to be an interactive tool, therefore the LV is a mechanical pump, controlled by the student, that provides power to the system.  Moving forward, we aim for a pump with a stroke volume between 100-200ml to accurately model the heart.  </a:t>
            </a:r>
          </a:p>
        </p:txBody>
      </p:sp>
      <p:sp>
        <p:nvSpPr>
          <p:cNvPr id="4" name="Slide Number Placeholder 3"/>
          <p:cNvSpPr>
            <a:spLocks noGrp="1"/>
          </p:cNvSpPr>
          <p:nvPr>
            <p:ph type="sldNum" sz="quarter" idx="10"/>
          </p:nvPr>
        </p:nvSpPr>
        <p:spPr/>
        <p:txBody>
          <a:bodyPr/>
          <a:lstStyle/>
          <a:p>
            <a:fld id="{C5D5088F-F058-4095-A377-6D184C1AC0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Additionally, the veins should be 20-30 times more compliant than the arteries- with a target value of 24 times greater.  That is, the veins can accommodate large changes in pressure with relatively small changes in pressure. (C = </a:t>
            </a:r>
            <a:r>
              <a:rPr lang="en-US" sz="1200" kern="1200" baseline="0" dirty="0" err="1" smtClean="0">
                <a:solidFill>
                  <a:schemeClr val="tx1"/>
                </a:solidFill>
                <a:latin typeface="+mn-lt"/>
                <a:ea typeface="+mn-ea"/>
                <a:cs typeface="+mn-cs"/>
              </a:rPr>
              <a:t>deltaV</a:t>
            </a:r>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deltaP</a:t>
            </a:r>
            <a:r>
              <a:rPr lang="en-US" sz="1200" kern="1200" baseline="0" dirty="0" smtClean="0">
                <a:solidFill>
                  <a:schemeClr val="tx1"/>
                </a:solidFill>
                <a:latin typeface="+mn-lt"/>
                <a:ea typeface="+mn-ea"/>
                <a:cs typeface="+mn-cs"/>
              </a:rPr>
              <a:t>).  The system must also have variable resistance within the capillary bed, ranging from 0 to infinity.  The resistance is controlled by the student, such that they can experience the effects of different resistances on the pumping rates and intensities needed to maintain constant venous pressure.  Additionally, the system should have a variable fluid volume for similar reasons.  To most accurately model circulation the following pressure drops will occur in each of the three regions: arteries, veins, and the capillary bed.  Finally, there will be quantitative pressure measurements from within the system.  COLOR</a:t>
            </a:r>
          </a:p>
        </p:txBody>
      </p:sp>
      <p:sp>
        <p:nvSpPr>
          <p:cNvPr id="4" name="Slide Number Placeholder 3"/>
          <p:cNvSpPr>
            <a:spLocks noGrp="1"/>
          </p:cNvSpPr>
          <p:nvPr>
            <p:ph type="sldNum" sz="quarter" idx="10"/>
          </p:nvPr>
        </p:nvSpPr>
        <p:spPr/>
        <p:txBody>
          <a:bodyPr/>
          <a:lstStyle/>
          <a:p>
            <a:fld id="{C5D5088F-F058-4095-A377-6D184C1AC0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5088F-F058-4095-A377-6D184C1AC0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In looking into various design alternatives, we split the model into these elements and analyzed each individually.</a:t>
            </a:r>
          </a:p>
        </p:txBody>
      </p:sp>
      <p:sp>
        <p:nvSpPr>
          <p:cNvPr id="4" name="Slide Number Placeholder 3"/>
          <p:cNvSpPr>
            <a:spLocks noGrp="1"/>
          </p:cNvSpPr>
          <p:nvPr>
            <p:ph type="sldNum" sz="quarter" idx="10"/>
          </p:nvPr>
        </p:nvSpPr>
        <p:spPr/>
        <p:txBody>
          <a:bodyPr/>
          <a:lstStyle/>
          <a:p>
            <a:fld id="{C5D5088F-F058-4095-A377-6D184C1AC0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CD4AD76-70DD-426B-BB07-222267E17D0A}"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D4AD76-70DD-426B-BB07-222267E17D0A}"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CD4AD76-70DD-426B-BB07-222267E17D0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4AD76-70DD-426B-BB07-222267E17D0A}"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D4AD76-70DD-426B-BB07-222267E17D0A}"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D4AD76-70DD-426B-BB07-222267E17D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D4AD76-70DD-426B-BB07-222267E17D0A}"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F8C9BD3-56AA-406F-BCEB-5E6BE791EA4C}" type="datetimeFigureOut">
              <a:rPr lang="en-US" smtClean="0"/>
              <a:pPr/>
              <a:t>10/31/2012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CD4AD76-70DD-426B-BB07-222267E17D0A}"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F8C9BD3-56AA-406F-BCEB-5E6BE791EA4C}" type="datetimeFigureOut">
              <a:rPr lang="en-US" smtClean="0"/>
              <a:pPr/>
              <a:t>10/31/2012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CD4AD76-70DD-426B-BB07-222267E17D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16512"/>
            <a:ext cx="7315200" cy="522288"/>
          </a:xfrm>
        </p:spPr>
        <p:txBody>
          <a:bodyPr/>
          <a:lstStyle/>
          <a:p>
            <a:r>
              <a:rPr lang="en-US" dirty="0" smtClean="0"/>
              <a:t>Megan </a:t>
            </a:r>
            <a:r>
              <a:rPr lang="en-US" dirty="0" err="1" smtClean="0"/>
              <a:t>Foran</a:t>
            </a:r>
            <a:r>
              <a:rPr lang="en-US" dirty="0" smtClean="0"/>
              <a:t>, Danny Jones, &amp; Frank Moynihan</a:t>
            </a:r>
            <a:br>
              <a:rPr lang="en-US" dirty="0" smtClean="0"/>
            </a:br>
            <a:r>
              <a:rPr lang="en-US" dirty="0" smtClean="0"/>
              <a:t>Dr. Bob Wilkinson, Ph.D.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52400" y="1435464"/>
            <a:ext cx="8763000" cy="222213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Fluid General Specs</a:t>
            </a:r>
            <a:endParaRPr lang="en-US" dirty="0"/>
          </a:p>
        </p:txBody>
      </p:sp>
      <p:sp>
        <p:nvSpPr>
          <p:cNvPr id="3" name="Content Placeholder 2"/>
          <p:cNvSpPr>
            <a:spLocks noGrp="1"/>
          </p:cNvSpPr>
          <p:nvPr>
            <p:ph sz="quarter" idx="1"/>
          </p:nvPr>
        </p:nvSpPr>
        <p:spPr>
          <a:xfrm>
            <a:off x="762000" y="1524000"/>
            <a:ext cx="4953000" cy="4800600"/>
          </a:xfrm>
        </p:spPr>
        <p:txBody>
          <a:bodyPr>
            <a:normAutofit/>
          </a:bodyPr>
          <a:lstStyle/>
          <a:p>
            <a:r>
              <a:rPr lang="en-US" dirty="0" smtClean="0"/>
              <a:t>Weight</a:t>
            </a:r>
          </a:p>
          <a:p>
            <a:r>
              <a:rPr lang="en-US" dirty="0" smtClean="0"/>
              <a:t>Durable</a:t>
            </a:r>
          </a:p>
          <a:p>
            <a:r>
              <a:rPr lang="en-US" dirty="0" smtClean="0"/>
              <a:t>Safety</a:t>
            </a:r>
          </a:p>
          <a:p>
            <a:r>
              <a:rPr lang="en-US" dirty="0" smtClean="0"/>
              <a:t>Low Cost</a:t>
            </a:r>
          </a:p>
          <a:p>
            <a:r>
              <a:rPr lang="en-US" dirty="0" smtClean="0"/>
              <a:t>Aesthetics</a:t>
            </a:r>
          </a:p>
          <a:p>
            <a:r>
              <a:rPr lang="en-US" dirty="0" smtClean="0"/>
              <a:t>User-Friendly</a:t>
            </a:r>
          </a:p>
          <a:p>
            <a:r>
              <a:rPr lang="en-US" dirty="0" smtClean="0"/>
              <a:t>Proximity to Actual Blood Density</a:t>
            </a:r>
          </a:p>
          <a:p>
            <a:r>
              <a:rPr lang="en-US" dirty="0" smtClean="0"/>
              <a:t>Ease for Quantitative Measurements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Fluid Ideas</a:t>
            </a:r>
            <a:endParaRPr lang="en-US" dirty="0"/>
          </a:p>
        </p:txBody>
      </p:sp>
      <p:sp>
        <p:nvSpPr>
          <p:cNvPr id="3" name="Content Placeholder 2"/>
          <p:cNvSpPr>
            <a:spLocks noGrp="1"/>
          </p:cNvSpPr>
          <p:nvPr>
            <p:ph sz="quarter" idx="1"/>
          </p:nvPr>
        </p:nvSpPr>
        <p:spPr>
          <a:xfrm>
            <a:off x="762000" y="1371600"/>
            <a:ext cx="4953000" cy="4800600"/>
          </a:xfrm>
        </p:spPr>
        <p:txBody>
          <a:bodyPr>
            <a:normAutofit/>
          </a:bodyPr>
          <a:lstStyle/>
          <a:p>
            <a:r>
              <a:rPr lang="en-US" sz="3600" dirty="0" smtClean="0"/>
              <a:t>Water</a:t>
            </a:r>
          </a:p>
          <a:p>
            <a:r>
              <a:rPr lang="en-US" sz="3600" dirty="0" smtClean="0"/>
              <a:t>Compressed Air</a:t>
            </a:r>
          </a:p>
          <a:p>
            <a:r>
              <a:rPr lang="en-US" sz="3600" dirty="0" smtClean="0"/>
              <a:t>Juice</a:t>
            </a:r>
          </a:p>
          <a:p>
            <a:r>
              <a:rPr lang="en-US" sz="3600" dirty="0" smtClean="0"/>
              <a:t>Aqueous Glycol (1)</a:t>
            </a:r>
          </a:p>
          <a:p>
            <a:r>
              <a:rPr lang="en-US" sz="3600" dirty="0" smtClean="0"/>
              <a:t>Vegetable Oil</a:t>
            </a:r>
          </a:p>
          <a:p>
            <a:r>
              <a:rPr lang="en-US" sz="3600" dirty="0" smtClean="0"/>
              <a:t>Mouthwash (2)</a:t>
            </a:r>
          </a:p>
        </p:txBody>
      </p:sp>
      <p:pic>
        <p:nvPicPr>
          <p:cNvPr id="87042" name="Picture 2" descr="http://www.google.com/url?source=imglanding&amp;ct=img&amp;q=http://www.countrysidepet.com/images/products/detail/propylene_glycol.jpg&amp;sa=X&amp;ei=pw2QULyVNuS28AHUioD4AQ&amp;ved=0CAsQ8wc&amp;usg=AFQjCNGuboqwDpBMJykjoRRJ_BTFVm1_mg"/>
          <p:cNvPicPr>
            <a:picLocks noChangeAspect="1" noChangeArrowheads="1"/>
          </p:cNvPicPr>
          <p:nvPr/>
        </p:nvPicPr>
        <p:blipFill>
          <a:blip r:embed="rId3" cstate="print"/>
          <a:srcRect/>
          <a:stretch>
            <a:fillRect/>
          </a:stretch>
        </p:blipFill>
        <p:spPr bwMode="auto">
          <a:xfrm>
            <a:off x="6553200" y="533400"/>
            <a:ext cx="1479314" cy="2783269"/>
          </a:xfrm>
          <a:prstGeom prst="rect">
            <a:avLst/>
          </a:prstGeom>
          <a:noFill/>
        </p:spPr>
      </p:pic>
      <p:pic>
        <p:nvPicPr>
          <p:cNvPr id="87044" name="Picture 4" descr="http://www.google.com/url?source=imglanding&amp;ct=img&amp;q=http://i.walmartimages.com/i/p/00/31/25/47/42/0031254742834_500X500.jpg&amp;sa=X&amp;ei=zQ2QUP3tB4jb8gGnxIDoAQ&amp;ved=0CAsQ8wc&amp;usg=AFQjCNG9NJqRSu6Pv6bTuImZUrOt54oLAg"/>
          <p:cNvPicPr>
            <a:picLocks noChangeAspect="1" noChangeArrowheads="1"/>
          </p:cNvPicPr>
          <p:nvPr/>
        </p:nvPicPr>
        <p:blipFill>
          <a:blip r:embed="rId4" cstate="print"/>
          <a:srcRect/>
          <a:stretch>
            <a:fillRect/>
          </a:stretch>
        </p:blipFill>
        <p:spPr bwMode="auto">
          <a:xfrm>
            <a:off x="5181600" y="3581400"/>
            <a:ext cx="2514600" cy="2514600"/>
          </a:xfrm>
          <a:prstGeom prst="rect">
            <a:avLst/>
          </a:prstGeom>
          <a:noFill/>
        </p:spPr>
      </p:pic>
      <p:sp>
        <p:nvSpPr>
          <p:cNvPr id="6" name="TextBox 5"/>
          <p:cNvSpPr txBox="1"/>
          <p:nvPr/>
        </p:nvSpPr>
        <p:spPr>
          <a:xfrm>
            <a:off x="6324600" y="914400"/>
            <a:ext cx="518091" cy="461665"/>
          </a:xfrm>
          <a:prstGeom prst="rect">
            <a:avLst/>
          </a:prstGeom>
          <a:noFill/>
        </p:spPr>
        <p:txBody>
          <a:bodyPr wrap="none" rtlCol="0">
            <a:spAutoFit/>
          </a:bodyPr>
          <a:lstStyle/>
          <a:p>
            <a:r>
              <a:rPr lang="en-US" sz="2400" dirty="0" smtClean="0"/>
              <a:t>(1)</a:t>
            </a:r>
            <a:endParaRPr lang="en-US" sz="2400" dirty="0"/>
          </a:p>
        </p:txBody>
      </p:sp>
      <p:sp>
        <p:nvSpPr>
          <p:cNvPr id="7" name="TextBox 6"/>
          <p:cNvSpPr txBox="1"/>
          <p:nvPr/>
        </p:nvSpPr>
        <p:spPr>
          <a:xfrm>
            <a:off x="5486400" y="3581400"/>
            <a:ext cx="518091" cy="461665"/>
          </a:xfrm>
          <a:prstGeom prst="rect">
            <a:avLst/>
          </a:prstGeom>
          <a:noFill/>
        </p:spPr>
        <p:txBody>
          <a:bodyPr wrap="none" rtlCol="0">
            <a:spAutoFit/>
          </a:bodyPr>
          <a:lstStyle/>
          <a:p>
            <a:r>
              <a:rPr lang="en-US" sz="2400" dirty="0" smtClean="0"/>
              <a:t>(2)</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normAutofit/>
          </a:bodyPr>
          <a:lstStyle/>
          <a:p>
            <a:r>
              <a:rPr lang="en-US" dirty="0" smtClean="0"/>
              <a:t>Fluid Preliminary Pugh Chart</a:t>
            </a:r>
            <a:endParaRPr lang="en-US" dirty="0"/>
          </a:p>
        </p:txBody>
      </p:sp>
      <p:pic>
        <p:nvPicPr>
          <p:cNvPr id="4" name="Picture 3"/>
          <p:cNvPicPr/>
          <p:nvPr/>
        </p:nvPicPr>
        <p:blipFill>
          <a:blip r:embed="rId3" cstate="print"/>
          <a:srcRect/>
          <a:stretch>
            <a:fillRect/>
          </a:stretch>
        </p:blipFill>
        <p:spPr bwMode="auto">
          <a:xfrm>
            <a:off x="762000" y="1905000"/>
            <a:ext cx="7487976"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In-Depth Analysis: Fluid</a:t>
            </a:r>
            <a:endParaRPr lang="en-US" dirty="0"/>
          </a:p>
        </p:txBody>
      </p:sp>
      <p:sp>
        <p:nvSpPr>
          <p:cNvPr id="3" name="Content Placeholder 2"/>
          <p:cNvSpPr>
            <a:spLocks noGrp="1"/>
          </p:cNvSpPr>
          <p:nvPr>
            <p:ph sz="quarter" idx="1"/>
          </p:nvPr>
        </p:nvSpPr>
        <p:spPr>
          <a:xfrm>
            <a:off x="762000" y="1371600"/>
            <a:ext cx="4953000" cy="5181600"/>
          </a:xfrm>
        </p:spPr>
        <p:txBody>
          <a:bodyPr>
            <a:normAutofit lnSpcReduction="10000"/>
          </a:bodyPr>
          <a:lstStyle/>
          <a:p>
            <a:r>
              <a:rPr lang="en-US" dirty="0" smtClean="0"/>
              <a:t>Water</a:t>
            </a:r>
          </a:p>
          <a:p>
            <a:pPr lvl="1"/>
            <a:r>
              <a:rPr lang="en-US" dirty="0" smtClean="0"/>
              <a:t>Cheap and Plentiful</a:t>
            </a:r>
          </a:p>
          <a:p>
            <a:pPr lvl="1"/>
            <a:r>
              <a:rPr lang="en-US" dirty="0" smtClean="0"/>
              <a:t>Density: 1.00 g/cubic cm</a:t>
            </a:r>
          </a:p>
          <a:p>
            <a:pPr lvl="1"/>
            <a:r>
              <a:rPr lang="en-US" dirty="0" smtClean="0"/>
              <a:t>Safe and User Friendly</a:t>
            </a:r>
          </a:p>
          <a:p>
            <a:pPr lvl="1"/>
            <a:r>
              <a:rPr lang="en-US" dirty="0" smtClean="0"/>
              <a:t>Durable</a:t>
            </a:r>
          </a:p>
          <a:p>
            <a:pPr lvl="1"/>
            <a:r>
              <a:rPr lang="en-US" dirty="0" smtClean="0"/>
              <a:t>Eases Measurements</a:t>
            </a:r>
          </a:p>
          <a:p>
            <a:r>
              <a:rPr lang="en-US" dirty="0" smtClean="0"/>
              <a:t>Aqueous Glycol</a:t>
            </a:r>
          </a:p>
          <a:p>
            <a:pPr lvl="1"/>
            <a:r>
              <a:rPr lang="en-US" dirty="0" smtClean="0"/>
              <a:t>Relatively Cheap</a:t>
            </a:r>
          </a:p>
          <a:p>
            <a:pPr lvl="1"/>
            <a:r>
              <a:rPr lang="en-US" dirty="0" smtClean="0"/>
              <a:t>Density: 1.04 g/cubic cm</a:t>
            </a:r>
          </a:p>
          <a:p>
            <a:pPr lvl="1"/>
            <a:r>
              <a:rPr lang="en-US" dirty="0" smtClean="0"/>
              <a:t>Safe and User Friendly</a:t>
            </a:r>
          </a:p>
          <a:p>
            <a:pPr lvl="1"/>
            <a:r>
              <a:rPr lang="en-US" dirty="0" smtClean="0"/>
              <a:t>Durable</a:t>
            </a:r>
          </a:p>
          <a:p>
            <a:pPr lvl="1"/>
            <a:r>
              <a:rPr lang="en-US" dirty="0" smtClean="0"/>
              <a:t>Eases Measurements</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lstStyle/>
          <a:p>
            <a:r>
              <a:rPr lang="en-US" dirty="0" smtClean="0"/>
              <a:t>Fluid Final Pugh Chart</a:t>
            </a:r>
            <a:endParaRPr lang="en-US" dirty="0"/>
          </a:p>
        </p:txBody>
      </p:sp>
      <p:sp>
        <p:nvSpPr>
          <p:cNvPr id="3" name="Content Placeholder 2"/>
          <p:cNvSpPr>
            <a:spLocks noGrp="1"/>
          </p:cNvSpPr>
          <p:nvPr>
            <p:ph sz="quarter" idx="1"/>
          </p:nvPr>
        </p:nvSpPr>
        <p:spPr>
          <a:xfrm>
            <a:off x="762000" y="1371600"/>
            <a:ext cx="4953000" cy="4800600"/>
          </a:xfrm>
        </p:spPr>
        <p:txBody>
          <a:bodyPr>
            <a:normAutofit/>
          </a:bodyPr>
          <a:lstStyle/>
          <a:p>
            <a:pPr>
              <a:buNone/>
            </a:pPr>
            <a:endParaRPr lang="en-US" dirty="0" smtClean="0"/>
          </a:p>
          <a:p>
            <a:endParaRPr lang="en-US" dirty="0" smtClean="0"/>
          </a:p>
          <a:p>
            <a:endParaRPr lang="en-US" dirty="0"/>
          </a:p>
        </p:txBody>
      </p:sp>
      <p:pic>
        <p:nvPicPr>
          <p:cNvPr id="5" name="Picture 4"/>
          <p:cNvPicPr/>
          <p:nvPr/>
        </p:nvPicPr>
        <p:blipFill>
          <a:blip r:embed="rId3" cstate="print"/>
          <a:srcRect/>
          <a:stretch>
            <a:fillRect/>
          </a:stretch>
        </p:blipFill>
        <p:spPr bwMode="auto">
          <a:xfrm>
            <a:off x="1219200" y="1600200"/>
            <a:ext cx="5811576" cy="39730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Left Ventricle General Specs</a:t>
            </a:r>
            <a:endParaRPr lang="en-US" dirty="0"/>
          </a:p>
        </p:txBody>
      </p:sp>
      <p:sp>
        <p:nvSpPr>
          <p:cNvPr id="3" name="Content Placeholder 2"/>
          <p:cNvSpPr>
            <a:spLocks noGrp="1"/>
          </p:cNvSpPr>
          <p:nvPr>
            <p:ph sz="quarter" idx="1"/>
          </p:nvPr>
        </p:nvSpPr>
        <p:spPr>
          <a:xfrm>
            <a:off x="762000" y="1447800"/>
            <a:ext cx="3962400" cy="4800600"/>
          </a:xfrm>
        </p:spPr>
        <p:txBody>
          <a:bodyPr>
            <a:normAutofit/>
          </a:bodyPr>
          <a:lstStyle/>
          <a:p>
            <a:r>
              <a:rPr lang="en-US" dirty="0" smtClean="0"/>
              <a:t>Lightweight</a:t>
            </a:r>
          </a:p>
          <a:p>
            <a:r>
              <a:rPr lang="en-US" dirty="0" smtClean="0"/>
              <a:t>Durable</a:t>
            </a:r>
          </a:p>
          <a:p>
            <a:r>
              <a:rPr lang="en-US" dirty="0" smtClean="0"/>
              <a:t>Low cost </a:t>
            </a:r>
          </a:p>
          <a:p>
            <a:r>
              <a:rPr lang="en-US" dirty="0" smtClean="0"/>
              <a:t>Mechanical Input</a:t>
            </a:r>
          </a:p>
          <a:p>
            <a:r>
              <a:rPr lang="en-US" dirty="0" smtClean="0"/>
              <a:t>Safety</a:t>
            </a:r>
          </a:p>
          <a:p>
            <a:r>
              <a:rPr lang="en-US" dirty="0" smtClean="0"/>
              <a:t>Aesthetics</a:t>
            </a:r>
          </a:p>
          <a:p>
            <a:r>
              <a:rPr lang="en-US" dirty="0" smtClean="0"/>
              <a:t>Compact Size</a:t>
            </a:r>
          </a:p>
          <a:p>
            <a:r>
              <a:rPr lang="en-US" dirty="0" smtClean="0"/>
              <a:t>Feasibility of Quantitative Measurements/Output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Left Ventricle Ideas</a:t>
            </a:r>
            <a:endParaRPr lang="en-US" dirty="0"/>
          </a:p>
        </p:txBody>
      </p:sp>
      <p:sp>
        <p:nvSpPr>
          <p:cNvPr id="3" name="Content Placeholder 2"/>
          <p:cNvSpPr>
            <a:spLocks noGrp="1"/>
          </p:cNvSpPr>
          <p:nvPr>
            <p:ph sz="quarter" idx="1"/>
          </p:nvPr>
        </p:nvSpPr>
        <p:spPr>
          <a:xfrm>
            <a:off x="762000" y="1371600"/>
            <a:ext cx="3962400" cy="4800600"/>
          </a:xfrm>
        </p:spPr>
        <p:txBody>
          <a:bodyPr>
            <a:normAutofit/>
          </a:bodyPr>
          <a:lstStyle/>
          <a:p>
            <a:r>
              <a:rPr lang="en-US" sz="2200" dirty="0" smtClean="0"/>
              <a:t>Manual Resuscitation Bag (1)</a:t>
            </a:r>
          </a:p>
          <a:p>
            <a:endParaRPr lang="en-US" sz="2200" dirty="0" smtClean="0"/>
          </a:p>
          <a:p>
            <a:r>
              <a:rPr lang="en-US" sz="2200" dirty="0" smtClean="0"/>
              <a:t>Punching Bag Balloon</a:t>
            </a:r>
          </a:p>
          <a:p>
            <a:endParaRPr lang="en-US" sz="2200" dirty="0" smtClean="0"/>
          </a:p>
          <a:p>
            <a:r>
              <a:rPr lang="en-US" sz="2200" dirty="0" smtClean="0"/>
              <a:t>Thin-Walled </a:t>
            </a:r>
            <a:r>
              <a:rPr lang="en-US" sz="2200" dirty="0" err="1" smtClean="0"/>
              <a:t>Elastomer</a:t>
            </a:r>
            <a:r>
              <a:rPr lang="en-US" sz="2200" dirty="0" smtClean="0"/>
              <a:t> Core (2)</a:t>
            </a:r>
          </a:p>
          <a:p>
            <a:endParaRPr lang="en-US" sz="2200" dirty="0" smtClean="0"/>
          </a:p>
          <a:p>
            <a:r>
              <a:rPr lang="en-US" sz="2200" dirty="0" smtClean="0"/>
              <a:t>PVC Blowing Balloon (3)</a:t>
            </a:r>
          </a:p>
          <a:p>
            <a:pPr>
              <a:buNone/>
            </a:pPr>
            <a:endParaRPr lang="en-US" sz="2200" dirty="0" smtClean="0"/>
          </a:p>
          <a:p>
            <a:r>
              <a:rPr lang="en-US" sz="2200" dirty="0" smtClean="0"/>
              <a:t>Water Pump</a:t>
            </a:r>
          </a:p>
          <a:p>
            <a:pPr>
              <a:buNone/>
            </a:pPr>
            <a:endParaRPr lang="en-US" dirty="0" smtClean="0"/>
          </a:p>
          <a:p>
            <a:endParaRPr lang="en-US" dirty="0" smtClean="0"/>
          </a:p>
          <a:p>
            <a:endParaRPr lang="en-US" dirty="0"/>
          </a:p>
        </p:txBody>
      </p:sp>
      <p:pic>
        <p:nvPicPr>
          <p:cNvPr id="5" name="Picture 4" descr="http://www.google.com/url?source=imglanding&amp;ct=img&amp;q=http://www.teleflex.com/en/usa/images/hudson/5374_lifesaver_adult_res_peep-adj.jpg&amp;sa=X&amp;ei=GrGIUNW9HIbA8ATItoBQ&amp;ved=0CAwQ8wc4Lw&amp;usg=AFQjCNEY0nYLUkGCh-GQB9cr-rSOdn03Fg"/>
          <p:cNvPicPr/>
          <p:nvPr/>
        </p:nvPicPr>
        <p:blipFill>
          <a:blip r:embed="rId3" cstate="print"/>
          <a:srcRect/>
          <a:stretch>
            <a:fillRect/>
          </a:stretch>
        </p:blipFill>
        <p:spPr bwMode="auto">
          <a:xfrm>
            <a:off x="5943600" y="381000"/>
            <a:ext cx="2473607" cy="1549681"/>
          </a:xfrm>
          <a:prstGeom prst="rect">
            <a:avLst/>
          </a:prstGeom>
          <a:noFill/>
          <a:ln w="9525">
            <a:solidFill>
              <a:schemeClr val="tx1"/>
            </a:solidFill>
            <a:miter lim="800000"/>
            <a:headEnd/>
            <a:tailEnd/>
          </a:ln>
        </p:spPr>
      </p:pic>
      <p:pic>
        <p:nvPicPr>
          <p:cNvPr id="7" name="Picture 6" descr="http://www.google.com/url?source=imglanding&amp;ct=img&amp;q=http://www.meijer.com/assets/product_images/styles/xlarge/1000460_FunBall_A_400.jpg&amp;sa=X&amp;ei=bcaIUIjmFuOiyAG3t4HwDA&amp;ved=0CAwQ8wc4MQ&amp;usg=AFQjCNGm-UGfjtXakwraPtKy86ewHSS4wQ"/>
          <p:cNvPicPr/>
          <p:nvPr/>
        </p:nvPicPr>
        <p:blipFill>
          <a:blip r:embed="rId4" cstate="print"/>
          <a:srcRect/>
          <a:stretch>
            <a:fillRect/>
          </a:stretch>
        </p:blipFill>
        <p:spPr bwMode="auto">
          <a:xfrm>
            <a:off x="5410200" y="2286000"/>
            <a:ext cx="1399211" cy="1399211"/>
          </a:xfrm>
          <a:prstGeom prst="rect">
            <a:avLst/>
          </a:prstGeom>
          <a:noFill/>
          <a:ln w="9525">
            <a:solidFill>
              <a:schemeClr val="tx1"/>
            </a:solidFill>
            <a:miter lim="800000"/>
            <a:headEnd/>
            <a:tailEnd/>
          </a:ln>
        </p:spPr>
      </p:pic>
      <p:pic>
        <p:nvPicPr>
          <p:cNvPr id="8" name="Picture 7" descr="http://www.google.com/url?source=imglanding&amp;ct=img&amp;q=http://i01.i.aliimg.com/img/pb/617/665/375/375665617_234.jpg&amp;sa=X&amp;ei=fcyIUO7cGsm1ygGV2oHADg&amp;ved=0CAsQ8wc&amp;usg=AFQjCNFwXzx6ymRH9PtqPQtEG3ONrVhESw"/>
          <p:cNvPicPr/>
          <p:nvPr/>
        </p:nvPicPr>
        <p:blipFill>
          <a:blip r:embed="rId5" cstate="print"/>
          <a:srcRect/>
          <a:stretch>
            <a:fillRect/>
          </a:stretch>
        </p:blipFill>
        <p:spPr bwMode="auto">
          <a:xfrm>
            <a:off x="6248400" y="4267200"/>
            <a:ext cx="2012669" cy="2012669"/>
          </a:xfrm>
          <a:prstGeom prst="rect">
            <a:avLst/>
          </a:prstGeom>
          <a:noFill/>
          <a:ln w="9525">
            <a:solidFill>
              <a:schemeClr val="tx1"/>
            </a:solidFill>
            <a:miter lim="800000"/>
            <a:headEnd/>
            <a:tailEnd/>
          </a:ln>
        </p:spPr>
      </p:pic>
      <p:sp>
        <p:nvSpPr>
          <p:cNvPr id="9" name="TextBox 8"/>
          <p:cNvSpPr txBox="1"/>
          <p:nvPr/>
        </p:nvSpPr>
        <p:spPr>
          <a:xfrm>
            <a:off x="5334000" y="381000"/>
            <a:ext cx="518091" cy="461665"/>
          </a:xfrm>
          <a:prstGeom prst="rect">
            <a:avLst/>
          </a:prstGeom>
          <a:noFill/>
          <a:ln>
            <a:noFill/>
          </a:ln>
        </p:spPr>
        <p:txBody>
          <a:bodyPr wrap="none" rtlCol="0">
            <a:spAutoFit/>
          </a:bodyPr>
          <a:lstStyle/>
          <a:p>
            <a:r>
              <a:rPr lang="en-US" sz="2400" dirty="0" smtClean="0"/>
              <a:t>(1)</a:t>
            </a:r>
            <a:endParaRPr lang="en-US" sz="2400" dirty="0"/>
          </a:p>
        </p:txBody>
      </p:sp>
      <p:sp>
        <p:nvSpPr>
          <p:cNvPr id="10" name="TextBox 9"/>
          <p:cNvSpPr txBox="1"/>
          <p:nvPr/>
        </p:nvSpPr>
        <p:spPr>
          <a:xfrm>
            <a:off x="6858000" y="2590800"/>
            <a:ext cx="518091" cy="461665"/>
          </a:xfrm>
          <a:prstGeom prst="rect">
            <a:avLst/>
          </a:prstGeom>
          <a:noFill/>
          <a:ln>
            <a:noFill/>
          </a:ln>
        </p:spPr>
        <p:txBody>
          <a:bodyPr wrap="none" rtlCol="0">
            <a:spAutoFit/>
          </a:bodyPr>
          <a:lstStyle/>
          <a:p>
            <a:r>
              <a:rPr lang="en-US" sz="2400" dirty="0" smtClean="0"/>
              <a:t>(2)</a:t>
            </a:r>
            <a:endParaRPr lang="en-US" sz="2400" dirty="0"/>
          </a:p>
        </p:txBody>
      </p:sp>
      <p:sp>
        <p:nvSpPr>
          <p:cNvPr id="11" name="TextBox 10"/>
          <p:cNvSpPr txBox="1"/>
          <p:nvPr/>
        </p:nvSpPr>
        <p:spPr>
          <a:xfrm>
            <a:off x="7620000" y="3810000"/>
            <a:ext cx="518091" cy="461665"/>
          </a:xfrm>
          <a:prstGeom prst="rect">
            <a:avLst/>
          </a:prstGeom>
          <a:noFill/>
          <a:ln>
            <a:noFill/>
          </a:ln>
        </p:spPr>
        <p:txBody>
          <a:bodyPr wrap="none" rtlCol="0">
            <a:spAutoFit/>
          </a:bodyPr>
          <a:lstStyle/>
          <a:p>
            <a:r>
              <a:rPr lang="en-US" sz="2400" dirty="0" smtClean="0"/>
              <a:t>(3)</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838200"/>
          </a:xfrm>
        </p:spPr>
        <p:txBody>
          <a:bodyPr/>
          <a:lstStyle/>
          <a:p>
            <a:r>
              <a:rPr lang="en-US" dirty="0" smtClean="0"/>
              <a:t>Left Ventricle Ideas</a:t>
            </a:r>
            <a:endParaRPr lang="en-US" dirty="0"/>
          </a:p>
        </p:txBody>
      </p:sp>
      <p:sp>
        <p:nvSpPr>
          <p:cNvPr id="3" name="Content Placeholder 2"/>
          <p:cNvSpPr>
            <a:spLocks noGrp="1"/>
          </p:cNvSpPr>
          <p:nvPr>
            <p:ph sz="quarter" idx="1"/>
          </p:nvPr>
        </p:nvSpPr>
        <p:spPr>
          <a:xfrm>
            <a:off x="381000" y="1295400"/>
            <a:ext cx="4419600" cy="4953000"/>
          </a:xfrm>
        </p:spPr>
        <p:txBody>
          <a:bodyPr>
            <a:normAutofit/>
          </a:bodyPr>
          <a:lstStyle/>
          <a:p>
            <a:r>
              <a:rPr lang="en-US" dirty="0" smtClean="0"/>
              <a:t>Water Dispenser Jug (1)</a:t>
            </a:r>
          </a:p>
          <a:p>
            <a:endParaRPr lang="en-US" dirty="0" smtClean="0"/>
          </a:p>
          <a:p>
            <a:r>
              <a:rPr lang="en-US" dirty="0" smtClean="0"/>
              <a:t>Plastic Water Bottle</a:t>
            </a:r>
          </a:p>
          <a:p>
            <a:endParaRPr lang="en-US" dirty="0" smtClean="0"/>
          </a:p>
          <a:p>
            <a:r>
              <a:rPr lang="en-US" dirty="0" smtClean="0"/>
              <a:t>Large Medical Balloons (2)</a:t>
            </a:r>
          </a:p>
          <a:p>
            <a:endParaRPr lang="en-US" dirty="0" smtClean="0"/>
          </a:p>
          <a:p>
            <a:r>
              <a:rPr lang="en-US" dirty="0" smtClean="0"/>
              <a:t>Humidifier Water Chamber (3)</a:t>
            </a:r>
          </a:p>
          <a:p>
            <a:endParaRPr lang="en-US" dirty="0" smtClean="0"/>
          </a:p>
          <a:p>
            <a:r>
              <a:rPr lang="en-US" dirty="0" smtClean="0"/>
              <a:t>Fuel Line Primer Bulb (4)</a:t>
            </a:r>
          </a:p>
          <a:p>
            <a:pPr>
              <a:buNone/>
            </a:pPr>
            <a:endParaRPr lang="en-US" dirty="0" smtClean="0"/>
          </a:p>
          <a:p>
            <a:endParaRPr lang="en-US" dirty="0" smtClean="0"/>
          </a:p>
          <a:p>
            <a:endParaRPr lang="en-US" dirty="0"/>
          </a:p>
        </p:txBody>
      </p:sp>
      <p:pic>
        <p:nvPicPr>
          <p:cNvPr id="4" name="Picture 3" descr="http://www.google.com/url?source=imglanding&amp;ct=img&amp;q=http://d33d8mgunhcj87.cloudfront.net/prodimg/168475/250.jpg&amp;sa=X&amp;ei=VXKMUKHLNqXQ2AWhtICoBA&amp;ved=0CAwQ8wc&amp;usg=AFQjCNG4z00EuApCAP9WEZvsEDxQoolZKg"/>
          <p:cNvPicPr/>
          <p:nvPr/>
        </p:nvPicPr>
        <p:blipFill>
          <a:blip r:embed="rId3" cstate="print"/>
          <a:srcRect/>
          <a:stretch>
            <a:fillRect/>
          </a:stretch>
        </p:blipFill>
        <p:spPr bwMode="auto">
          <a:xfrm>
            <a:off x="6629400" y="3657600"/>
            <a:ext cx="1559206" cy="1559206"/>
          </a:xfrm>
          <a:prstGeom prst="rect">
            <a:avLst/>
          </a:prstGeom>
          <a:noFill/>
          <a:ln w="9525">
            <a:solidFill>
              <a:schemeClr val="tx1"/>
            </a:solidFill>
            <a:miter lim="800000"/>
            <a:headEnd/>
            <a:tailEnd/>
          </a:ln>
        </p:spPr>
      </p:pic>
      <p:pic>
        <p:nvPicPr>
          <p:cNvPr id="5" name="Picture 4" descr="http://i.ebayimg.com/t/5-16-Inch-ID-Fuel-Line-Primer-Bulb-for-Boats-2012-EPA-Compliant-/00/s/NTAwWDUwMA==/$(KGrHqJ,!jIE697,gMJIBPhhrHQWfg~~60_12.JPG"/>
          <p:cNvPicPr/>
          <p:nvPr/>
        </p:nvPicPr>
        <p:blipFill>
          <a:blip r:embed="rId4" cstate="print"/>
          <a:srcRect l="8600" t="32600" r="6200" b="31800"/>
          <a:stretch>
            <a:fillRect/>
          </a:stretch>
        </p:blipFill>
        <p:spPr bwMode="auto">
          <a:xfrm>
            <a:off x="5029200" y="5334000"/>
            <a:ext cx="3006042" cy="1258265"/>
          </a:xfrm>
          <a:prstGeom prst="rect">
            <a:avLst/>
          </a:prstGeom>
          <a:noFill/>
          <a:ln w="9525">
            <a:solidFill>
              <a:schemeClr val="tx1"/>
            </a:solidFill>
            <a:miter lim="800000"/>
            <a:headEnd/>
            <a:tailEnd/>
          </a:ln>
        </p:spPr>
      </p:pic>
      <p:pic>
        <p:nvPicPr>
          <p:cNvPr id="6" name="Picture 5" descr="http://www.google.com/url?source=imglanding&amp;ct=img&amp;q=http://3.bp.blogspot.com/-6zp1A6Yt2ak/TXl633jIm9I/AAAAAAAABzM/p_XNVy5A_-0/s1600/s14928_water-jug.jpg&amp;sa=X&amp;ei=vGKMUMrgJIXlyAH1hIGoCQ&amp;ved=0CAsQ8wc&amp;usg=AFQjCNG4bSnVRNGhWRr-N1stHRSc1AdUnw"/>
          <p:cNvPicPr/>
          <p:nvPr/>
        </p:nvPicPr>
        <p:blipFill>
          <a:blip r:embed="rId5" cstate="print"/>
          <a:srcRect/>
          <a:stretch>
            <a:fillRect/>
          </a:stretch>
        </p:blipFill>
        <p:spPr bwMode="auto">
          <a:xfrm>
            <a:off x="5943600" y="762000"/>
            <a:ext cx="1501333" cy="1501333"/>
          </a:xfrm>
          <a:prstGeom prst="rect">
            <a:avLst/>
          </a:prstGeom>
          <a:noFill/>
          <a:ln w="9525">
            <a:solidFill>
              <a:schemeClr val="tx1"/>
            </a:solidFill>
            <a:miter lim="800000"/>
            <a:headEnd/>
            <a:tailEnd/>
          </a:ln>
        </p:spPr>
      </p:pic>
      <p:pic>
        <p:nvPicPr>
          <p:cNvPr id="7" name="Picture 6"/>
          <p:cNvPicPr/>
          <p:nvPr/>
        </p:nvPicPr>
        <p:blipFill>
          <a:blip r:embed="rId6" cstate="print"/>
          <a:srcRect/>
          <a:stretch>
            <a:fillRect/>
          </a:stretch>
        </p:blipFill>
        <p:spPr bwMode="auto">
          <a:xfrm>
            <a:off x="4953000" y="2362200"/>
            <a:ext cx="2195814" cy="1156142"/>
          </a:xfrm>
          <a:prstGeom prst="rect">
            <a:avLst/>
          </a:prstGeom>
          <a:noFill/>
          <a:ln w="9525">
            <a:solidFill>
              <a:schemeClr val="tx1"/>
            </a:solidFill>
            <a:miter lim="800000"/>
            <a:headEnd/>
            <a:tailEnd/>
          </a:ln>
        </p:spPr>
      </p:pic>
      <p:sp>
        <p:nvSpPr>
          <p:cNvPr id="12" name="TextBox 11"/>
          <p:cNvSpPr txBox="1"/>
          <p:nvPr/>
        </p:nvSpPr>
        <p:spPr>
          <a:xfrm>
            <a:off x="5334000" y="609600"/>
            <a:ext cx="518091" cy="461665"/>
          </a:xfrm>
          <a:prstGeom prst="rect">
            <a:avLst/>
          </a:prstGeom>
          <a:noFill/>
          <a:ln>
            <a:noFill/>
          </a:ln>
        </p:spPr>
        <p:txBody>
          <a:bodyPr wrap="none" rtlCol="0">
            <a:spAutoFit/>
          </a:bodyPr>
          <a:lstStyle/>
          <a:p>
            <a:r>
              <a:rPr lang="en-US" sz="2400" dirty="0" smtClean="0"/>
              <a:t>(1)</a:t>
            </a:r>
            <a:endParaRPr lang="en-US" sz="2400" dirty="0"/>
          </a:p>
        </p:txBody>
      </p:sp>
      <p:sp>
        <p:nvSpPr>
          <p:cNvPr id="13" name="TextBox 12"/>
          <p:cNvSpPr txBox="1"/>
          <p:nvPr/>
        </p:nvSpPr>
        <p:spPr>
          <a:xfrm>
            <a:off x="5029200" y="1905000"/>
            <a:ext cx="518091" cy="461665"/>
          </a:xfrm>
          <a:prstGeom prst="rect">
            <a:avLst/>
          </a:prstGeom>
          <a:noFill/>
          <a:ln>
            <a:noFill/>
          </a:ln>
        </p:spPr>
        <p:txBody>
          <a:bodyPr wrap="none" rtlCol="0">
            <a:spAutoFit/>
          </a:bodyPr>
          <a:lstStyle/>
          <a:p>
            <a:r>
              <a:rPr lang="en-US" sz="2400" dirty="0" smtClean="0"/>
              <a:t>(2)</a:t>
            </a:r>
            <a:endParaRPr lang="en-US" sz="2400" dirty="0"/>
          </a:p>
        </p:txBody>
      </p:sp>
      <p:sp>
        <p:nvSpPr>
          <p:cNvPr id="14" name="TextBox 13"/>
          <p:cNvSpPr txBox="1"/>
          <p:nvPr/>
        </p:nvSpPr>
        <p:spPr>
          <a:xfrm>
            <a:off x="7620000" y="3124200"/>
            <a:ext cx="518091" cy="461665"/>
          </a:xfrm>
          <a:prstGeom prst="rect">
            <a:avLst/>
          </a:prstGeom>
          <a:noFill/>
          <a:ln>
            <a:noFill/>
          </a:ln>
        </p:spPr>
        <p:txBody>
          <a:bodyPr wrap="none" rtlCol="0">
            <a:spAutoFit/>
          </a:bodyPr>
          <a:lstStyle/>
          <a:p>
            <a:r>
              <a:rPr lang="en-US" sz="2400" dirty="0" smtClean="0"/>
              <a:t>(3)</a:t>
            </a:r>
            <a:endParaRPr lang="en-US" sz="2400" dirty="0"/>
          </a:p>
        </p:txBody>
      </p:sp>
      <p:sp>
        <p:nvSpPr>
          <p:cNvPr id="15" name="TextBox 14"/>
          <p:cNvSpPr txBox="1"/>
          <p:nvPr/>
        </p:nvSpPr>
        <p:spPr>
          <a:xfrm>
            <a:off x="5410200" y="4800600"/>
            <a:ext cx="518091" cy="461665"/>
          </a:xfrm>
          <a:prstGeom prst="rect">
            <a:avLst/>
          </a:prstGeom>
          <a:noFill/>
          <a:ln>
            <a:noFill/>
          </a:ln>
        </p:spPr>
        <p:txBody>
          <a:bodyPr wrap="none" rtlCol="0">
            <a:spAutoFit/>
          </a:bodyPr>
          <a:lstStyle/>
          <a:p>
            <a:r>
              <a:rPr lang="en-US" sz="2400" dirty="0" smtClean="0"/>
              <a:t>(4)</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normAutofit fontScale="90000"/>
          </a:bodyPr>
          <a:lstStyle/>
          <a:p>
            <a:r>
              <a:rPr lang="en-US" dirty="0" smtClean="0"/>
              <a:t>Left Ventricle Preliminary Pugh Chart</a:t>
            </a:r>
            <a:endParaRPr lang="en-US" dirty="0"/>
          </a:p>
        </p:txBody>
      </p:sp>
      <p:pic>
        <p:nvPicPr>
          <p:cNvPr id="3" name="Picture 2"/>
          <p:cNvPicPr/>
          <p:nvPr/>
        </p:nvPicPr>
        <p:blipFill>
          <a:blip r:embed="rId3" cstate="print"/>
          <a:srcRect/>
          <a:stretch>
            <a:fillRect/>
          </a:stretch>
        </p:blipFill>
        <p:spPr bwMode="auto">
          <a:xfrm>
            <a:off x="533400" y="1371600"/>
            <a:ext cx="80772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In-Depth Analysis: Left Ventricle</a:t>
            </a:r>
            <a:endParaRPr lang="en-US" dirty="0"/>
          </a:p>
        </p:txBody>
      </p:sp>
      <p:sp>
        <p:nvSpPr>
          <p:cNvPr id="3" name="Content Placeholder 2"/>
          <p:cNvSpPr>
            <a:spLocks noGrp="1"/>
          </p:cNvSpPr>
          <p:nvPr>
            <p:ph sz="quarter" idx="1"/>
          </p:nvPr>
        </p:nvSpPr>
        <p:spPr>
          <a:xfrm>
            <a:off x="762000" y="1371600"/>
            <a:ext cx="4953000" cy="5181600"/>
          </a:xfrm>
        </p:spPr>
        <p:txBody>
          <a:bodyPr>
            <a:normAutofit/>
          </a:bodyPr>
          <a:lstStyle/>
          <a:p>
            <a:r>
              <a:rPr lang="en-US" dirty="0" smtClean="0"/>
              <a:t>Reusable Manual Resuscitation Bag</a:t>
            </a:r>
          </a:p>
          <a:p>
            <a:pPr lvl="1"/>
            <a:r>
              <a:rPr lang="en-US" dirty="0" smtClean="0"/>
              <a:t>Durable; $150</a:t>
            </a:r>
          </a:p>
          <a:p>
            <a:pPr lvl="1"/>
            <a:r>
              <a:rPr lang="en-US" dirty="0" smtClean="0"/>
              <a:t>1500 </a:t>
            </a:r>
            <a:r>
              <a:rPr lang="en-US" dirty="0" err="1" smtClean="0"/>
              <a:t>mL</a:t>
            </a:r>
            <a:r>
              <a:rPr lang="en-US" dirty="0" smtClean="0"/>
              <a:t>; 0.4 kg</a:t>
            </a:r>
          </a:p>
          <a:p>
            <a:pPr lvl="1"/>
            <a:r>
              <a:rPr lang="en-US" dirty="0" smtClean="0"/>
              <a:t>Used with air; Volume Measurements</a:t>
            </a:r>
          </a:p>
          <a:p>
            <a:r>
              <a:rPr lang="en-US" dirty="0" smtClean="0"/>
              <a:t>PVC Blowing Balloon</a:t>
            </a:r>
          </a:p>
          <a:p>
            <a:pPr lvl="1"/>
            <a:r>
              <a:rPr lang="en-US" dirty="0" smtClean="0"/>
              <a:t>Eliminated due to durability, size, and single opening</a:t>
            </a:r>
          </a:p>
          <a:p>
            <a:r>
              <a:rPr lang="en-US" dirty="0" smtClean="0"/>
              <a:t>Fuel Line Primer Bulb (5/16”)</a:t>
            </a:r>
          </a:p>
          <a:p>
            <a:pPr lvl="1"/>
            <a:r>
              <a:rPr lang="en-US" dirty="0" smtClean="0"/>
              <a:t>Durable; $15-$20</a:t>
            </a:r>
          </a:p>
          <a:p>
            <a:pPr lvl="1"/>
            <a:r>
              <a:rPr lang="en-US" dirty="0" smtClean="0"/>
              <a:t>1000 </a:t>
            </a:r>
            <a:r>
              <a:rPr lang="en-US" dirty="0" err="1" smtClean="0"/>
              <a:t>mL</a:t>
            </a:r>
            <a:endParaRPr lang="en-US" dirty="0" smtClean="0"/>
          </a:p>
          <a:p>
            <a:pPr lvl="1"/>
            <a:r>
              <a:rPr lang="en-US" dirty="0" smtClean="0"/>
              <a:t>Used with aqueous solution</a:t>
            </a:r>
          </a:p>
          <a:p>
            <a:pPr lvl="1"/>
            <a:r>
              <a:rPr lang="en-US" dirty="0" smtClean="0"/>
              <a:t>End Connections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Overview</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Left Ventricle Final Pugh Chart</a:t>
            </a:r>
            <a:endParaRPr lang="en-US" dirty="0"/>
          </a:p>
        </p:txBody>
      </p:sp>
      <p:sp>
        <p:nvSpPr>
          <p:cNvPr id="3" name="Content Placeholder 2"/>
          <p:cNvSpPr>
            <a:spLocks noGrp="1"/>
          </p:cNvSpPr>
          <p:nvPr>
            <p:ph sz="quarter" idx="1"/>
          </p:nvPr>
        </p:nvSpPr>
        <p:spPr>
          <a:xfrm>
            <a:off x="762000" y="1371600"/>
            <a:ext cx="4953000" cy="4800600"/>
          </a:xfrm>
        </p:spPr>
        <p:txBody>
          <a:bodyPr>
            <a:normAutofit/>
          </a:bodyPr>
          <a:lstStyle/>
          <a:p>
            <a:pPr>
              <a:buNone/>
            </a:pPr>
            <a:endParaRPr lang="en-US" dirty="0" smtClean="0"/>
          </a:p>
          <a:p>
            <a:endParaRPr lang="en-US" dirty="0" smtClean="0"/>
          </a:p>
          <a:p>
            <a:endParaRPr lang="en-US" dirty="0"/>
          </a:p>
        </p:txBody>
      </p:sp>
      <p:pic>
        <p:nvPicPr>
          <p:cNvPr id="4" name="Picture 3"/>
          <p:cNvPicPr/>
          <p:nvPr/>
        </p:nvPicPr>
        <p:blipFill>
          <a:blip r:embed="rId3" cstate="print"/>
          <a:srcRect/>
          <a:stretch>
            <a:fillRect/>
          </a:stretch>
        </p:blipFill>
        <p:spPr bwMode="auto">
          <a:xfrm>
            <a:off x="609600" y="1295400"/>
            <a:ext cx="7771556" cy="47822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Arteries and Veins General Specs</a:t>
            </a:r>
            <a:endParaRPr lang="en-US" dirty="0"/>
          </a:p>
        </p:txBody>
      </p:sp>
      <p:sp>
        <p:nvSpPr>
          <p:cNvPr id="3" name="Content Placeholder 2"/>
          <p:cNvSpPr>
            <a:spLocks noGrp="1"/>
          </p:cNvSpPr>
          <p:nvPr>
            <p:ph sz="quarter" idx="1"/>
          </p:nvPr>
        </p:nvSpPr>
        <p:spPr>
          <a:xfrm>
            <a:off x="762000" y="1371600"/>
            <a:ext cx="4953000" cy="4800600"/>
          </a:xfrm>
        </p:spPr>
        <p:txBody>
          <a:bodyPr>
            <a:normAutofit/>
          </a:bodyPr>
          <a:lstStyle/>
          <a:p>
            <a:r>
              <a:rPr lang="en-US" sz="2800" dirty="0" smtClean="0"/>
              <a:t>Compact Size</a:t>
            </a:r>
          </a:p>
          <a:p>
            <a:r>
              <a:rPr lang="en-US" sz="2800" dirty="0" smtClean="0"/>
              <a:t>Light Weight</a:t>
            </a:r>
          </a:p>
          <a:p>
            <a:r>
              <a:rPr lang="en-US" sz="2800" dirty="0" smtClean="0"/>
              <a:t>Durable</a:t>
            </a:r>
          </a:p>
          <a:p>
            <a:r>
              <a:rPr lang="en-US" sz="2800" dirty="0" smtClean="0"/>
              <a:t>Aesthetics</a:t>
            </a:r>
          </a:p>
          <a:p>
            <a:r>
              <a:rPr lang="en-US" sz="2800" dirty="0" smtClean="0"/>
              <a:t>Feasibility of Quantitative Measurements</a:t>
            </a:r>
          </a:p>
          <a:p>
            <a:r>
              <a:rPr lang="en-US" sz="2800" dirty="0" smtClean="0"/>
              <a:t>Compliance</a:t>
            </a:r>
          </a:p>
          <a:p>
            <a:r>
              <a:rPr lang="en-US" sz="2800" dirty="0" smtClean="0"/>
              <a:t>Connections</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Arteries and Veins Ideas</a:t>
            </a:r>
            <a:endParaRPr lang="en-US" dirty="0"/>
          </a:p>
        </p:txBody>
      </p:sp>
      <p:sp>
        <p:nvSpPr>
          <p:cNvPr id="3" name="Content Placeholder 2"/>
          <p:cNvSpPr>
            <a:spLocks noGrp="1"/>
          </p:cNvSpPr>
          <p:nvPr>
            <p:ph sz="quarter" idx="1"/>
          </p:nvPr>
        </p:nvSpPr>
        <p:spPr>
          <a:xfrm>
            <a:off x="762000" y="1905000"/>
            <a:ext cx="3962400" cy="4038600"/>
          </a:xfrm>
        </p:spPr>
        <p:txBody>
          <a:bodyPr>
            <a:normAutofit/>
          </a:bodyPr>
          <a:lstStyle/>
          <a:p>
            <a:r>
              <a:rPr lang="en-US" sz="3600" dirty="0" smtClean="0"/>
              <a:t>Balloons</a:t>
            </a:r>
          </a:p>
          <a:p>
            <a:endParaRPr lang="en-US" sz="3600" dirty="0" smtClean="0"/>
          </a:p>
          <a:p>
            <a:r>
              <a:rPr lang="en-US" sz="3600" dirty="0" smtClean="0"/>
              <a:t>Tubing</a:t>
            </a:r>
          </a:p>
          <a:p>
            <a:endParaRPr lang="en-US" sz="3600" dirty="0" smtClean="0"/>
          </a:p>
          <a:p>
            <a:r>
              <a:rPr lang="en-US" sz="3600" dirty="0" smtClean="0"/>
              <a:t>Chambers</a:t>
            </a:r>
          </a:p>
          <a:p>
            <a:pPr>
              <a:buNone/>
            </a:pPr>
            <a:endParaRPr lang="en-US" dirty="0" smtClean="0"/>
          </a:p>
          <a:p>
            <a:endParaRPr lang="en-US" dirty="0" smtClean="0"/>
          </a:p>
          <a:p>
            <a:endParaRPr lang="en-US" dirty="0"/>
          </a:p>
        </p:txBody>
      </p:sp>
      <p:pic>
        <p:nvPicPr>
          <p:cNvPr id="6146" name="Picture 2" descr="http://www.google.com/url?source=imglanding&amp;ct=img&amp;q=http://www.thesciencefair.com/Merchant2/graphics/00000001/LatexTubing_3813_M.jpg&amp;sa=X&amp;ei=vDuPUOSoIaeg2QXL-IG4Cw&amp;ved=0CAsQ8wc&amp;usg=AFQjCNEqpu7UCPgQU2WqMpZV_TrgaicLsA"/>
          <p:cNvPicPr>
            <a:picLocks noChangeAspect="1" noChangeArrowheads="1"/>
          </p:cNvPicPr>
          <p:nvPr/>
        </p:nvPicPr>
        <p:blipFill>
          <a:blip r:embed="rId3" cstate="print"/>
          <a:srcRect/>
          <a:stretch>
            <a:fillRect/>
          </a:stretch>
        </p:blipFill>
        <p:spPr bwMode="auto">
          <a:xfrm>
            <a:off x="5715000" y="2819400"/>
            <a:ext cx="2409643" cy="1277112"/>
          </a:xfrm>
          <a:prstGeom prst="rect">
            <a:avLst/>
          </a:prstGeom>
          <a:noFill/>
        </p:spPr>
      </p:pic>
      <p:pic>
        <p:nvPicPr>
          <p:cNvPr id="6148" name="Picture 4" descr="http://www.google.com/url?source=imglanding&amp;ct=img&amp;q=http://legraevent.com/resources/Latex_Balloons.jpg&amp;sa=X&amp;ei=30SPUKzCHIee2QWT7YC4DA&amp;ved=0CA0Q8wc4FQ&amp;usg=AFQjCNEa-LyYj2pD4VSn5h8NQzTDzaJGKw"/>
          <p:cNvPicPr>
            <a:picLocks noChangeAspect="1" noChangeArrowheads="1"/>
          </p:cNvPicPr>
          <p:nvPr/>
        </p:nvPicPr>
        <p:blipFill>
          <a:blip r:embed="rId4" cstate="print"/>
          <a:srcRect b="61600"/>
          <a:stretch>
            <a:fillRect/>
          </a:stretch>
        </p:blipFill>
        <p:spPr bwMode="auto">
          <a:xfrm>
            <a:off x="3505200" y="1447800"/>
            <a:ext cx="4038600" cy="1256066"/>
          </a:xfrm>
          <a:prstGeom prst="rect">
            <a:avLst/>
          </a:prstGeom>
          <a:noFill/>
        </p:spPr>
      </p:pic>
      <p:pic>
        <p:nvPicPr>
          <p:cNvPr id="6152" name="Picture 8" descr="http://www.google.com/url?source=imglanding&amp;ct=img&amp;q=http://sleeponcall.com/media/catalog/product/cache/1/image/9df78eab33525d08d6e5fb8d27136e95/h/c/hc365s.jpg&amp;sa=X&amp;ei=hUWPULFawuLaBbqygRA&amp;ved=0CAsQ8wc4VQ&amp;usg=AFQjCNGnmTXOBEX35TW-L-uhrEv0T-SM5A"/>
          <p:cNvPicPr>
            <a:picLocks noChangeAspect="1" noChangeArrowheads="1"/>
          </p:cNvPicPr>
          <p:nvPr/>
        </p:nvPicPr>
        <p:blipFill>
          <a:blip r:embed="rId5" cstate="print"/>
          <a:srcRect/>
          <a:stretch>
            <a:fillRect/>
          </a:stretch>
        </p:blipFill>
        <p:spPr bwMode="auto">
          <a:xfrm flipV="1">
            <a:off x="3352800" y="4267200"/>
            <a:ext cx="2133600" cy="2133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In-Depth Analysis: Arteries and Veins</a:t>
            </a:r>
            <a:endParaRPr lang="en-US" dirty="0"/>
          </a:p>
        </p:txBody>
      </p:sp>
      <p:sp>
        <p:nvSpPr>
          <p:cNvPr id="3" name="Content Placeholder 2"/>
          <p:cNvSpPr>
            <a:spLocks noGrp="1"/>
          </p:cNvSpPr>
          <p:nvPr>
            <p:ph sz="quarter" idx="1"/>
          </p:nvPr>
        </p:nvSpPr>
        <p:spPr>
          <a:xfrm>
            <a:off x="762000" y="1600200"/>
            <a:ext cx="6019800" cy="4800600"/>
          </a:xfrm>
        </p:spPr>
        <p:txBody>
          <a:bodyPr>
            <a:normAutofit/>
          </a:bodyPr>
          <a:lstStyle/>
          <a:p>
            <a:r>
              <a:rPr lang="en-US" dirty="0" smtClean="0"/>
              <a:t>Latex Balloons</a:t>
            </a:r>
          </a:p>
          <a:p>
            <a:pPr lvl="1"/>
            <a:r>
              <a:rPr lang="en-US" dirty="0" smtClean="0"/>
              <a:t>Very cheap; Size and Weight</a:t>
            </a:r>
          </a:p>
          <a:p>
            <a:pPr lvl="1"/>
            <a:r>
              <a:rPr lang="en-US" dirty="0" smtClean="0"/>
              <a:t>Qualitative compliance</a:t>
            </a:r>
          </a:p>
          <a:p>
            <a:pPr lvl="1"/>
            <a:r>
              <a:rPr lang="en-US" dirty="0" smtClean="0"/>
              <a:t>Not Durable	</a:t>
            </a:r>
          </a:p>
          <a:p>
            <a:r>
              <a:rPr lang="en-US" dirty="0" smtClean="0"/>
              <a:t>Urethane Balloons</a:t>
            </a:r>
          </a:p>
          <a:p>
            <a:pPr lvl="1"/>
            <a:r>
              <a:rPr lang="en-US" dirty="0" smtClean="0"/>
              <a:t>Increased Durability; Variable Compliance</a:t>
            </a:r>
          </a:p>
          <a:p>
            <a:pPr lvl="1"/>
            <a:r>
              <a:rPr lang="en-US" dirty="0" smtClean="0"/>
              <a:t>More expensive and too large</a:t>
            </a:r>
          </a:p>
          <a:p>
            <a:r>
              <a:rPr lang="en-US" dirty="0" smtClean="0"/>
              <a:t>Latex Rubber Tubing</a:t>
            </a:r>
          </a:p>
          <a:p>
            <a:pPr lvl="1"/>
            <a:r>
              <a:rPr lang="en-US" dirty="0" smtClean="0"/>
              <a:t>Not Durable (&lt;1 year)</a:t>
            </a:r>
          </a:p>
          <a:p>
            <a:pPr lvl="1"/>
            <a:r>
              <a:rPr lang="en-US" dirty="0" smtClean="0"/>
              <a:t>Variable Compliance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In-Depth Analysis: Arteries and Veins</a:t>
            </a:r>
            <a:endParaRPr lang="en-US" dirty="0"/>
          </a:p>
        </p:txBody>
      </p:sp>
      <p:sp>
        <p:nvSpPr>
          <p:cNvPr id="3" name="Content Placeholder 2"/>
          <p:cNvSpPr>
            <a:spLocks noGrp="1"/>
          </p:cNvSpPr>
          <p:nvPr>
            <p:ph sz="quarter" idx="1"/>
          </p:nvPr>
        </p:nvSpPr>
        <p:spPr>
          <a:xfrm>
            <a:off x="685800" y="1752600"/>
            <a:ext cx="4876800" cy="4495800"/>
          </a:xfrm>
        </p:spPr>
        <p:txBody>
          <a:bodyPr>
            <a:normAutofit/>
          </a:bodyPr>
          <a:lstStyle/>
          <a:p>
            <a:r>
              <a:rPr lang="en-US" dirty="0" smtClean="0"/>
              <a:t>Polyethylene Tubing</a:t>
            </a:r>
          </a:p>
          <a:p>
            <a:pPr lvl="1"/>
            <a:r>
              <a:rPr lang="en-US" dirty="0" smtClean="0"/>
              <a:t>Less compliant than latex</a:t>
            </a:r>
          </a:p>
          <a:p>
            <a:pPr lvl="1"/>
            <a:r>
              <a:rPr lang="en-US" dirty="0" smtClean="0"/>
              <a:t>More durable than latex</a:t>
            </a:r>
          </a:p>
          <a:p>
            <a:pPr lvl="1"/>
            <a:r>
              <a:rPr lang="en-US" dirty="0" smtClean="0"/>
              <a:t>Equivalent in Cost</a:t>
            </a:r>
          </a:p>
          <a:p>
            <a:r>
              <a:rPr lang="en-US" dirty="0" smtClean="0"/>
              <a:t>Chambers</a:t>
            </a:r>
          </a:p>
          <a:p>
            <a:pPr lvl="1"/>
            <a:r>
              <a:rPr lang="en-US" dirty="0" smtClean="0"/>
              <a:t>Sustainable; Bulky/Not Aesthetic</a:t>
            </a:r>
          </a:p>
          <a:p>
            <a:pPr lvl="1"/>
            <a:r>
              <a:rPr lang="en-US" dirty="0" smtClean="0"/>
              <a:t>Quantitative Compliance</a:t>
            </a:r>
          </a:p>
          <a:p>
            <a:pPr lvl="1"/>
            <a:r>
              <a:rPr lang="en-US" dirty="0" smtClean="0"/>
              <a:t>Observable Volume Change</a:t>
            </a:r>
          </a:p>
          <a:p>
            <a:pPr lvl="1"/>
            <a:r>
              <a:rPr lang="en-US" dirty="0" smtClean="0"/>
              <a:t>Higher Cost with plugs, etc.</a:t>
            </a:r>
          </a:p>
          <a:p>
            <a:pPr lvl="1"/>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dirty="0" smtClean="0"/>
              <a:t>Arteries and Veins Pugh Chart</a:t>
            </a:r>
            <a:endParaRPr lang="en-US" dirty="0"/>
          </a:p>
        </p:txBody>
      </p:sp>
      <p:pic>
        <p:nvPicPr>
          <p:cNvPr id="5" name="Picture 4"/>
          <p:cNvPicPr/>
          <p:nvPr/>
        </p:nvPicPr>
        <p:blipFill>
          <a:blip r:embed="rId3" cstate="print"/>
          <a:srcRect/>
          <a:stretch>
            <a:fillRect/>
          </a:stretch>
        </p:blipFill>
        <p:spPr bwMode="auto">
          <a:xfrm>
            <a:off x="838200" y="1371600"/>
            <a:ext cx="7239000" cy="45886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Resistance Vessels General Specs</a:t>
            </a:r>
            <a:endParaRPr lang="en-US" dirty="0"/>
          </a:p>
        </p:txBody>
      </p:sp>
      <p:sp>
        <p:nvSpPr>
          <p:cNvPr id="3" name="Content Placeholder 2"/>
          <p:cNvSpPr>
            <a:spLocks noGrp="1"/>
          </p:cNvSpPr>
          <p:nvPr>
            <p:ph sz="quarter" idx="1"/>
          </p:nvPr>
        </p:nvSpPr>
        <p:spPr>
          <a:xfrm>
            <a:off x="1066800" y="1524000"/>
            <a:ext cx="4953000" cy="3581400"/>
          </a:xfrm>
        </p:spPr>
        <p:txBody>
          <a:bodyPr>
            <a:noAutofit/>
          </a:bodyPr>
          <a:lstStyle/>
          <a:p>
            <a:r>
              <a:rPr lang="en-US" sz="3200" dirty="0" smtClean="0"/>
              <a:t>Light Weight</a:t>
            </a:r>
          </a:p>
          <a:p>
            <a:r>
              <a:rPr lang="en-US" sz="3200" dirty="0" smtClean="0"/>
              <a:t>Compact Size</a:t>
            </a:r>
          </a:p>
          <a:p>
            <a:r>
              <a:rPr lang="en-US" sz="3200" dirty="0" smtClean="0"/>
              <a:t>Low Rigidity (able to bend)</a:t>
            </a:r>
          </a:p>
          <a:p>
            <a:r>
              <a:rPr lang="en-US" sz="3200" dirty="0" smtClean="0"/>
              <a:t>Durable</a:t>
            </a:r>
          </a:p>
          <a:p>
            <a:r>
              <a:rPr lang="en-US" sz="3200" dirty="0" smtClean="0"/>
              <a:t>Safety</a:t>
            </a:r>
          </a:p>
          <a:p>
            <a:r>
              <a:rPr lang="en-US" sz="3200" dirty="0" smtClean="0"/>
              <a:t>Low Cost</a:t>
            </a:r>
          </a:p>
          <a:p>
            <a:r>
              <a:rPr lang="en-US" sz="3200" dirty="0" smtClean="0"/>
              <a:t>Fittings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dirty="0" smtClean="0"/>
              <a:t>Resistance Vessels Pugh Chart</a:t>
            </a:r>
            <a:endParaRPr lang="en-US" dirty="0"/>
          </a:p>
        </p:txBody>
      </p:sp>
      <p:pic>
        <p:nvPicPr>
          <p:cNvPr id="5" name="Picture 4"/>
          <p:cNvPicPr/>
          <p:nvPr/>
        </p:nvPicPr>
        <p:blipFill>
          <a:blip r:embed="rId3" cstate="print"/>
          <a:srcRect/>
          <a:stretch>
            <a:fillRect/>
          </a:stretch>
        </p:blipFill>
        <p:spPr bwMode="auto">
          <a:xfrm>
            <a:off x="1066800" y="1524000"/>
            <a:ext cx="6677748" cy="3733800"/>
          </a:xfrm>
          <a:prstGeom prst="rect">
            <a:avLst/>
          </a:prstGeom>
          <a:noFill/>
          <a:ln w="9525">
            <a:noFill/>
            <a:miter lim="800000"/>
            <a:headEnd/>
            <a:tailEnd/>
          </a:ln>
        </p:spPr>
      </p:pic>
      <p:sp>
        <p:nvSpPr>
          <p:cNvPr id="6" name="TextBox 5"/>
          <p:cNvSpPr txBox="1"/>
          <p:nvPr/>
        </p:nvSpPr>
        <p:spPr>
          <a:xfrm>
            <a:off x="762000" y="5715000"/>
            <a:ext cx="7239000" cy="838199"/>
          </a:xfrm>
          <a:prstGeom prst="rect">
            <a:avLst/>
          </a:prstGeom>
          <a:noFill/>
        </p:spPr>
        <p:txBody>
          <a:bodyPr wrap="square" rtlCol="0">
            <a:spAutoFit/>
          </a:bodyPr>
          <a:lstStyle/>
          <a:p>
            <a:r>
              <a:rPr lang="en-US" sz="2400" dirty="0" smtClean="0"/>
              <a:t>* Resistance Mechanism would decide final decision (Valves, Clamps, or Resistance Tubes)</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Resistance Mechanism General Specs</a:t>
            </a:r>
            <a:endParaRPr lang="en-US" dirty="0"/>
          </a:p>
        </p:txBody>
      </p:sp>
      <p:sp>
        <p:nvSpPr>
          <p:cNvPr id="3" name="Content Placeholder 2"/>
          <p:cNvSpPr>
            <a:spLocks noGrp="1"/>
          </p:cNvSpPr>
          <p:nvPr>
            <p:ph sz="quarter" idx="1"/>
          </p:nvPr>
        </p:nvSpPr>
        <p:spPr>
          <a:xfrm>
            <a:off x="990600" y="1295400"/>
            <a:ext cx="4953000" cy="5105400"/>
          </a:xfrm>
        </p:spPr>
        <p:txBody>
          <a:bodyPr>
            <a:noAutofit/>
          </a:bodyPr>
          <a:lstStyle/>
          <a:p>
            <a:r>
              <a:rPr lang="en-US" sz="3200" dirty="0" smtClean="0"/>
              <a:t>Simplicity</a:t>
            </a:r>
          </a:p>
          <a:p>
            <a:r>
              <a:rPr lang="en-US" sz="3200" dirty="0" smtClean="0"/>
              <a:t>Weight</a:t>
            </a:r>
          </a:p>
          <a:p>
            <a:r>
              <a:rPr lang="en-US" sz="3200" dirty="0" smtClean="0"/>
              <a:t>Size</a:t>
            </a:r>
          </a:p>
          <a:p>
            <a:r>
              <a:rPr lang="en-US" sz="3200" dirty="0" smtClean="0"/>
              <a:t>Durability</a:t>
            </a:r>
          </a:p>
          <a:p>
            <a:r>
              <a:rPr lang="en-US" sz="3200" dirty="0" smtClean="0"/>
              <a:t>Cost</a:t>
            </a:r>
          </a:p>
          <a:p>
            <a:r>
              <a:rPr lang="en-US" sz="3200" dirty="0" smtClean="0"/>
              <a:t>Resistance Range</a:t>
            </a:r>
          </a:p>
          <a:p>
            <a:r>
              <a:rPr lang="en-US" sz="3200" dirty="0" smtClean="0"/>
              <a:t>User Friendly</a:t>
            </a:r>
          </a:p>
          <a:p>
            <a:r>
              <a:rPr lang="en-US" sz="3200" dirty="0" smtClean="0"/>
              <a:t>Aesthetics</a:t>
            </a:r>
          </a:p>
          <a:p>
            <a:r>
              <a:rPr lang="en-US" sz="3200" dirty="0" smtClean="0"/>
              <a:t>Availability of Fittings</a:t>
            </a:r>
          </a:p>
          <a:p>
            <a:endParaRPr lang="en-US" sz="3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dirty="0" smtClean="0"/>
              <a:t>Resistance Vessels Pugh Chart</a:t>
            </a:r>
            <a:endParaRPr lang="en-US" dirty="0"/>
          </a:p>
        </p:txBody>
      </p:sp>
      <p:sp>
        <p:nvSpPr>
          <p:cNvPr id="6" name="TextBox 5"/>
          <p:cNvSpPr txBox="1"/>
          <p:nvPr/>
        </p:nvSpPr>
        <p:spPr>
          <a:xfrm>
            <a:off x="762000" y="5715000"/>
            <a:ext cx="7239000" cy="830997"/>
          </a:xfrm>
          <a:prstGeom prst="rect">
            <a:avLst/>
          </a:prstGeom>
          <a:noFill/>
        </p:spPr>
        <p:txBody>
          <a:bodyPr wrap="square" rtlCol="0">
            <a:spAutoFit/>
          </a:bodyPr>
          <a:lstStyle/>
          <a:p>
            <a:r>
              <a:rPr lang="en-US" sz="2400" dirty="0" smtClean="0"/>
              <a:t>* Resistance Vessels are thus nylon tubes due to the plethora of valve connector options</a:t>
            </a:r>
            <a:endParaRPr lang="en-US" sz="2400" dirty="0"/>
          </a:p>
        </p:txBody>
      </p:sp>
      <p:pic>
        <p:nvPicPr>
          <p:cNvPr id="7" name="Picture 6"/>
          <p:cNvPicPr/>
          <p:nvPr/>
        </p:nvPicPr>
        <p:blipFill>
          <a:blip r:embed="rId3" cstate="print"/>
          <a:srcRect/>
          <a:stretch>
            <a:fillRect/>
          </a:stretch>
        </p:blipFill>
        <p:spPr bwMode="auto">
          <a:xfrm>
            <a:off x="1676400" y="1524000"/>
            <a:ext cx="5467985" cy="370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Starling’s Law of the Heart</a:t>
            </a:r>
            <a:endParaRPr lang="en-US" dirty="0"/>
          </a:p>
        </p:txBody>
      </p:sp>
      <p:sp>
        <p:nvSpPr>
          <p:cNvPr id="3" name="Content Placeholder 2"/>
          <p:cNvSpPr>
            <a:spLocks noGrp="1"/>
          </p:cNvSpPr>
          <p:nvPr>
            <p:ph sz="quarter" idx="1"/>
          </p:nvPr>
        </p:nvSpPr>
        <p:spPr/>
        <p:txBody>
          <a:bodyPr>
            <a:normAutofit/>
          </a:bodyPr>
          <a:lstStyle/>
          <a:p>
            <a:endParaRPr lang="en-US" dirty="0" smtClean="0"/>
          </a:p>
          <a:p>
            <a:r>
              <a:rPr lang="en-US" dirty="0" smtClean="0"/>
              <a:t>P</a:t>
            </a:r>
            <a:r>
              <a:rPr lang="en-US" dirty="0" smtClean="0">
                <a:sym typeface="Wingdings" pitchFamily="2" charset="2"/>
              </a:rPr>
              <a:t>reload increases  Cardiac Output increases  Transfer of blood from veins to arteries  Preload decreases</a:t>
            </a:r>
          </a:p>
          <a:p>
            <a:pPr lvl="1"/>
            <a:r>
              <a:rPr lang="en-US" dirty="0" smtClean="0">
                <a:sym typeface="Wingdings" pitchFamily="2" charset="2"/>
              </a:rPr>
              <a:t>Negative-feedback Loop</a:t>
            </a:r>
          </a:p>
          <a:p>
            <a:r>
              <a:rPr lang="en-US" dirty="0" smtClean="0"/>
              <a:t>An increase in peripheral resistance causes an increase in preload</a:t>
            </a:r>
          </a:p>
          <a:p>
            <a:r>
              <a:rPr lang="en-US" dirty="0" smtClean="0"/>
              <a:t>There is only one cardiac output that maintains constant venous return</a:t>
            </a:r>
          </a:p>
          <a:p>
            <a:pPr>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Chosen Design</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dirty="0" smtClean="0"/>
              <a:t>Rough Diagram of Chosen Design</a:t>
            </a:r>
            <a:endParaRPr lang="en-US" dirty="0"/>
          </a:p>
        </p:txBody>
      </p:sp>
      <p:pic>
        <p:nvPicPr>
          <p:cNvPr id="72705" name="Picture 1" descr="C:\Users\Owner\Desktop\finaldesign002.jpg"/>
          <p:cNvPicPr>
            <a:picLocks noChangeAspect="1" noChangeArrowheads="1"/>
          </p:cNvPicPr>
          <p:nvPr/>
        </p:nvPicPr>
        <p:blipFill>
          <a:blip r:embed="rId3" cstate="print"/>
          <a:srcRect/>
          <a:stretch>
            <a:fillRect/>
          </a:stretch>
        </p:blipFill>
        <p:spPr bwMode="auto">
          <a:xfrm>
            <a:off x="609600" y="1295400"/>
            <a:ext cx="7772400" cy="521218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fontScale="90000"/>
          </a:bodyPr>
          <a:lstStyle/>
          <a:p>
            <a:r>
              <a:rPr lang="en-US" dirty="0" smtClean="0"/>
              <a:t>Analyses Needed to Complete Design</a:t>
            </a:r>
            <a:endParaRPr lang="en-US" dirty="0"/>
          </a:p>
        </p:txBody>
      </p:sp>
      <p:sp>
        <p:nvSpPr>
          <p:cNvPr id="3" name="Content Placeholder 2"/>
          <p:cNvSpPr>
            <a:spLocks noGrp="1"/>
          </p:cNvSpPr>
          <p:nvPr>
            <p:ph sz="quarter" idx="1"/>
          </p:nvPr>
        </p:nvSpPr>
        <p:spPr>
          <a:xfrm>
            <a:off x="762000" y="1371600"/>
            <a:ext cx="6019800" cy="5105400"/>
          </a:xfrm>
        </p:spPr>
        <p:txBody>
          <a:bodyPr>
            <a:noAutofit/>
          </a:bodyPr>
          <a:lstStyle/>
          <a:p>
            <a:r>
              <a:rPr lang="en-US" sz="3200" dirty="0" smtClean="0"/>
              <a:t>Best Ways to Secure Connections</a:t>
            </a:r>
          </a:p>
          <a:p>
            <a:r>
              <a:rPr lang="en-US" sz="3200" dirty="0" smtClean="0"/>
              <a:t>Devise Method for determining Stroke Volume</a:t>
            </a:r>
          </a:p>
          <a:p>
            <a:r>
              <a:rPr lang="en-US" sz="3200" dirty="0" smtClean="0"/>
              <a:t>Pressure Measurements via Chambers</a:t>
            </a:r>
          </a:p>
          <a:p>
            <a:r>
              <a:rPr lang="en-US" sz="3200" dirty="0" smtClean="0"/>
              <a:t>Calculating Desired Length and Diameter of Vessels in Periphery</a:t>
            </a:r>
          </a:p>
          <a:p>
            <a:r>
              <a:rPr lang="en-US" sz="3200" dirty="0" smtClean="0"/>
              <a:t>Best Method to Vary Pressure in Chambers to Simulate Compliance</a:t>
            </a:r>
          </a:p>
          <a:p>
            <a:r>
              <a:rPr lang="en-US" sz="3200" dirty="0" smtClean="0"/>
              <a:t>Optional: Color Gradation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Organization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4114800" cy="884238"/>
          </a:xfrm>
        </p:spPr>
        <p:txBody>
          <a:bodyPr/>
          <a:lstStyle/>
          <a:p>
            <a:r>
              <a:rPr lang="en-US" dirty="0" smtClean="0"/>
              <a:t>Project Schedule</a:t>
            </a:r>
            <a:endParaRPr lang="en-US" dirty="0"/>
          </a:p>
        </p:txBody>
      </p:sp>
      <p:pic>
        <p:nvPicPr>
          <p:cNvPr id="3" name="Picture 2"/>
          <p:cNvPicPr/>
          <p:nvPr/>
        </p:nvPicPr>
        <p:blipFill>
          <a:blip r:embed="rId3" cstate="print"/>
          <a:srcRect/>
          <a:stretch>
            <a:fillRect/>
          </a:stretch>
        </p:blipFill>
        <p:spPr bwMode="auto">
          <a:xfrm>
            <a:off x="838200" y="1752600"/>
            <a:ext cx="7467600"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dirty="0" smtClean="0"/>
              <a:t>Organization of Responsibilities</a:t>
            </a:r>
            <a:endParaRPr lang="en-US" dirty="0"/>
          </a:p>
        </p:txBody>
      </p:sp>
      <p:graphicFrame>
        <p:nvGraphicFramePr>
          <p:cNvPr id="14" name="Diagram 13"/>
          <p:cNvGraphicFramePr/>
          <p:nvPr/>
        </p:nvGraphicFramePr>
        <p:xfrm>
          <a:off x="685800" y="1371600"/>
          <a:ext cx="7772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3"/>
          <p:cNvGraphicFramePr>
            <a:graphicFrameLocks/>
          </p:cNvGraphicFramePr>
          <p:nvPr/>
        </p:nvGraphicFramePr>
        <p:xfrm>
          <a:off x="685800" y="3352800"/>
          <a:ext cx="7772400" cy="3200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sz="quarter" idx="1"/>
          </p:nvPr>
        </p:nvSpPr>
        <p:spPr>
          <a:xfrm>
            <a:off x="762000" y="1752600"/>
            <a:ext cx="7772400" cy="4572000"/>
          </a:xfrm>
        </p:spPr>
        <p:txBody>
          <a:bodyPr>
            <a:normAutofit fontScale="62500" lnSpcReduction="20000"/>
          </a:bodyPr>
          <a:lstStyle/>
          <a:p>
            <a:r>
              <a:rPr lang="en-US" dirty="0" smtClean="0"/>
              <a:t>"</a:t>
            </a:r>
            <a:r>
              <a:rPr lang="en-US" dirty="0" err="1" smtClean="0"/>
              <a:t>Hygenic</a:t>
            </a:r>
            <a:r>
              <a:rPr lang="en-US" dirty="0" smtClean="0"/>
              <a:t> Rubber Latex Tubing." Medical Supplies - Discount Medical Supplies and Equipment at </a:t>
            </a:r>
            <a:r>
              <a:rPr lang="en-US" dirty="0" smtClean="0"/>
              <a:t>	JRSmedical.com</a:t>
            </a:r>
            <a:r>
              <a:rPr lang="en-US" dirty="0" smtClean="0"/>
              <a:t>. JRS Medical, </a:t>
            </a:r>
            <a:r>
              <a:rPr lang="en-US" dirty="0" err="1" smtClean="0"/>
              <a:t>n.d</a:t>
            </a:r>
            <a:r>
              <a:rPr lang="en-US" dirty="0" smtClean="0"/>
              <a:t>. Web. 16 Oct. 2012</a:t>
            </a:r>
            <a:r>
              <a:rPr lang="en-US" dirty="0" smtClean="0"/>
              <a:t>.&lt;</a:t>
            </a:r>
            <a:r>
              <a:rPr lang="en-US" dirty="0" smtClean="0"/>
              <a:t>http://www.jrsmedical.com/&gt;.</a:t>
            </a:r>
          </a:p>
          <a:p>
            <a:r>
              <a:rPr lang="en-US" dirty="0" smtClean="0"/>
              <a:t>"Latex Tubing - Frequently Asked Questions." Natural Rubber Latex Tubing. Web. 16 Oct. 2012. </a:t>
            </a:r>
            <a:r>
              <a:rPr lang="en-US" dirty="0" smtClean="0"/>
              <a:t>	&lt;</a:t>
            </a:r>
            <a:r>
              <a:rPr lang="en-US" dirty="0" smtClean="0"/>
              <a:t>http://www.kentelastomer.com/latex-tubing-faq&gt;.</a:t>
            </a:r>
          </a:p>
          <a:p>
            <a:r>
              <a:rPr lang="en-US" dirty="0" smtClean="0"/>
              <a:t>"Sustainability." Polyurethanes. American Chemistry Council, </a:t>
            </a:r>
            <a:r>
              <a:rPr lang="en-US" dirty="0" err="1" smtClean="0"/>
              <a:t>n.d</a:t>
            </a:r>
            <a:r>
              <a:rPr lang="en-US" dirty="0" smtClean="0"/>
              <a:t>. Web. 17 Oct. 2012. </a:t>
            </a:r>
            <a:r>
              <a:rPr lang="en-US" dirty="0" smtClean="0"/>
              <a:t>	&lt;</a:t>
            </a:r>
            <a:r>
              <a:rPr lang="en-US" dirty="0" smtClean="0"/>
              <a:t>http://polyurethane.americanchemistry.com/&gt;.</a:t>
            </a:r>
          </a:p>
          <a:p>
            <a:r>
              <a:rPr lang="en-US" dirty="0" smtClean="0"/>
              <a:t>"Primer Bulb." EPA Certified S : Attwood Marine. Attwood Marine Products, 2012. Web. 21 Oct. </a:t>
            </a:r>
            <a:r>
              <a:rPr lang="en-US" dirty="0" smtClean="0"/>
              <a:t>	2012</a:t>
            </a:r>
            <a:r>
              <a:rPr lang="en-US" dirty="0" smtClean="0"/>
              <a:t>. </a:t>
            </a:r>
            <a:r>
              <a:rPr lang="en-US" dirty="0" smtClean="0"/>
              <a:t>&lt;</a:t>
            </a:r>
            <a:r>
              <a:rPr lang="en-US" dirty="0" smtClean="0"/>
              <a:t>http://www.attwoodmarine.com/store/product/epa-certified-primer-bulb&gt;.</a:t>
            </a:r>
          </a:p>
          <a:p>
            <a:r>
              <a:rPr lang="en-US" dirty="0" smtClean="0"/>
              <a:t>"Resuscitation Bags." Resuscitation Bags. </a:t>
            </a:r>
            <a:r>
              <a:rPr lang="en-US" dirty="0" err="1" smtClean="0"/>
              <a:t>Ventlab</a:t>
            </a:r>
            <a:r>
              <a:rPr lang="en-US" dirty="0" smtClean="0"/>
              <a:t> Corporation, 2003. Web. 21 Oct. 2012.  </a:t>
            </a:r>
            <a:r>
              <a:rPr lang="en-US" dirty="0" smtClean="0"/>
              <a:t>	&lt;</a:t>
            </a:r>
            <a:r>
              <a:rPr lang="en-US" dirty="0" smtClean="0"/>
              <a:t>http://www.ventlab.com/Resuscitation.htm&gt;.</a:t>
            </a:r>
          </a:p>
          <a:p>
            <a:r>
              <a:rPr lang="en-US" dirty="0" smtClean="0"/>
              <a:t>Smith, A. M. "A Model Circulatory System for Use in Undergraduate Physiology </a:t>
            </a:r>
            <a:r>
              <a:rPr lang="en-US" dirty="0" smtClean="0"/>
              <a:t>Laboratories." 	Advances in Physiology Education 22.1 (1999): S92-99. </a:t>
            </a:r>
            <a:r>
              <a:rPr lang="en-US" dirty="0" err="1" smtClean="0"/>
              <a:t>PubMED</a:t>
            </a:r>
            <a:r>
              <a:rPr lang="en-US" dirty="0" smtClean="0"/>
              <a:t>. Web. 16  Sept. 2012</a:t>
            </a:r>
            <a:r>
              <a:rPr lang="en-US" dirty="0" smtClean="0"/>
              <a:t>.</a:t>
            </a:r>
          </a:p>
          <a:p>
            <a:r>
              <a:rPr lang="en-US" dirty="0" err="1" smtClean="0"/>
              <a:t>Timms</a:t>
            </a:r>
            <a:r>
              <a:rPr lang="en-US" dirty="0" smtClean="0"/>
              <a:t>, Daniel, Mark Hayne, Keith McNeil, and Andrew Galbraith. "A Complete Mock Circulation </a:t>
            </a:r>
            <a:r>
              <a:rPr lang="en-US" dirty="0" smtClean="0"/>
              <a:t>	Loop for </a:t>
            </a:r>
            <a:r>
              <a:rPr lang="en-US" dirty="0" smtClean="0"/>
              <a:t>the Evaluation of Left, Right, and Biventricular Assist Devices." Artificial Organ </a:t>
            </a:r>
            <a:r>
              <a:rPr lang="en-US" dirty="0" smtClean="0"/>
              <a:t>	29.7 </a:t>
            </a:r>
            <a:r>
              <a:rPr lang="en-US" dirty="0" smtClean="0"/>
              <a:t>(2005): </a:t>
            </a:r>
            <a:r>
              <a:rPr lang="en-US" dirty="0" smtClean="0"/>
              <a:t>564-72</a:t>
            </a:r>
            <a:r>
              <a:rPr lang="en-US" dirty="0" smtClean="0"/>
              <a:t>. Queensland University of Technology. Web. 15 Sept. 2012.</a:t>
            </a:r>
          </a:p>
          <a:p>
            <a:r>
              <a:rPr lang="en-US" dirty="0" smtClean="0"/>
              <a:t>US Plastic. Web. 8 Oct. 2012. &lt;www.usplastic.com&gt;.</a:t>
            </a:r>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Need</a:t>
            </a:r>
            <a:endParaRPr lang="en-US" dirty="0"/>
          </a:p>
        </p:txBody>
      </p:sp>
      <p:sp>
        <p:nvSpPr>
          <p:cNvPr id="3" name="Content Placeholder 2"/>
          <p:cNvSpPr>
            <a:spLocks noGrp="1"/>
          </p:cNvSpPr>
          <p:nvPr>
            <p:ph idx="1"/>
          </p:nvPr>
        </p:nvSpPr>
        <p:spPr/>
        <p:txBody>
          <a:bodyPr/>
          <a:lstStyle/>
          <a:p>
            <a:r>
              <a:rPr lang="en-US" dirty="0" smtClean="0"/>
              <a:t>Starling’s Law can be difficult for </a:t>
            </a:r>
            <a:r>
              <a:rPr lang="en-US" dirty="0" err="1" smtClean="0"/>
              <a:t>cardiophysiology</a:t>
            </a:r>
            <a:r>
              <a:rPr lang="en-US" dirty="0" smtClean="0"/>
              <a:t> students to visualize</a:t>
            </a:r>
          </a:p>
          <a:p>
            <a:r>
              <a:rPr lang="en-US" dirty="0" smtClean="0"/>
              <a:t>To aid comprehension, students need an interactive learning model to supplement the lecture and reading material</a:t>
            </a:r>
          </a:p>
          <a:p>
            <a:r>
              <a:rPr lang="en-US" dirty="0" smtClean="0"/>
              <a:t>The model should allow the students to control the variables of mechanical circulatory regulation:</a:t>
            </a:r>
          </a:p>
          <a:p>
            <a:pPr lvl="1"/>
            <a:r>
              <a:rPr lang="en-US" dirty="0" smtClean="0"/>
              <a:t>Stroke Volume, Heart Rate, and Peripheral Resistance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Design Requirements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endParaRPr lang="en-US" dirty="0" smtClean="0"/>
          </a:p>
          <a:p>
            <a:r>
              <a:rPr lang="en-US" dirty="0" smtClean="0"/>
              <a:t>Portable &amp; Easy to Use</a:t>
            </a:r>
          </a:p>
          <a:p>
            <a:pPr lvl="1"/>
            <a:r>
              <a:rPr lang="en-US" dirty="0" smtClean="0"/>
              <a:t>2-5 kg; 1-2 m in circumference</a:t>
            </a:r>
          </a:p>
          <a:p>
            <a:r>
              <a:rPr lang="en-US" dirty="0" smtClean="0"/>
              <a:t>Relatively Inexpensive (&lt;$500)</a:t>
            </a:r>
          </a:p>
          <a:p>
            <a:r>
              <a:rPr lang="en-US" dirty="0" smtClean="0"/>
              <a:t>Sustainable</a:t>
            </a:r>
          </a:p>
          <a:p>
            <a:r>
              <a:rPr lang="en-US" dirty="0" smtClean="0"/>
              <a:t>Discrete structures</a:t>
            </a:r>
          </a:p>
          <a:p>
            <a:pPr lvl="1"/>
            <a:r>
              <a:rPr lang="en-US" dirty="0" smtClean="0"/>
              <a:t>Left ventricle, Arteries, Veins, Resistance Vessels (Capillary Bed)</a:t>
            </a:r>
          </a:p>
          <a:p>
            <a:r>
              <a:rPr lang="en-US" dirty="0" smtClean="0"/>
              <a:t>Mechanical Pump (LV), controlled by student, supplies power to the system (SV: 100-200 ml)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Specifications</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pPr>
              <a:buNone/>
            </a:pPr>
            <a:endParaRPr lang="en-US" dirty="0" smtClean="0"/>
          </a:p>
          <a:p>
            <a:r>
              <a:rPr lang="en-US" dirty="0" smtClean="0"/>
              <a:t>Veins 20-30 times more compliant than arteries</a:t>
            </a:r>
          </a:p>
          <a:p>
            <a:r>
              <a:rPr lang="en-US" dirty="0" smtClean="0"/>
              <a:t>Variable resistance in capillary bed: (0,∞)</a:t>
            </a:r>
          </a:p>
          <a:p>
            <a:r>
              <a:rPr lang="en-US" dirty="0" smtClean="0"/>
              <a:t>Variable fluid volume within the system: (0,3 L)</a:t>
            </a:r>
          </a:p>
          <a:p>
            <a:r>
              <a:rPr lang="en-US" dirty="0" smtClean="0"/>
              <a:t>Pressure drops across arteries, capillary bed, and veins are approximately 7%, 92%, and 1% respectively (Smith, 1999)</a:t>
            </a:r>
          </a:p>
          <a:p>
            <a:r>
              <a:rPr lang="en-US" dirty="0" smtClean="0"/>
              <a:t>Quantitative pressure measurements from within the system</a:t>
            </a:r>
          </a:p>
          <a:p>
            <a:r>
              <a:rPr lang="en-US" dirty="0" smtClean="0"/>
              <a:t>Color gradation to illustrate oxygenation of the blood</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Alternatives and Analysis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Design</a:t>
            </a:r>
            <a:endParaRPr lang="en-US" dirty="0"/>
          </a:p>
        </p:txBody>
      </p:sp>
      <p:sp>
        <p:nvSpPr>
          <p:cNvPr id="3" name="Content Placeholder 2"/>
          <p:cNvSpPr>
            <a:spLocks noGrp="1"/>
          </p:cNvSpPr>
          <p:nvPr>
            <p:ph sz="quarter" idx="1"/>
          </p:nvPr>
        </p:nvSpPr>
        <p:spPr>
          <a:xfrm>
            <a:off x="914400" y="1447800"/>
            <a:ext cx="7772400" cy="4953000"/>
          </a:xfrm>
        </p:spPr>
        <p:txBody>
          <a:bodyPr>
            <a:normAutofit/>
          </a:bodyPr>
          <a:lstStyle/>
          <a:p>
            <a:pPr>
              <a:buNone/>
            </a:pPr>
            <a:endParaRPr lang="en-US" dirty="0" smtClean="0"/>
          </a:p>
          <a:p>
            <a:r>
              <a:rPr lang="en-US" sz="3600" dirty="0" smtClean="0"/>
              <a:t>Fluid</a:t>
            </a:r>
          </a:p>
          <a:p>
            <a:r>
              <a:rPr lang="en-US" sz="3600" dirty="0" smtClean="0"/>
              <a:t>Left Ventricle</a:t>
            </a:r>
          </a:p>
          <a:p>
            <a:r>
              <a:rPr lang="en-US" sz="3600" dirty="0" smtClean="0"/>
              <a:t>Arteries and Veins</a:t>
            </a:r>
          </a:p>
          <a:p>
            <a:r>
              <a:rPr lang="en-US" sz="3600" dirty="0" smtClean="0"/>
              <a:t>Resistance Vessels</a:t>
            </a:r>
          </a:p>
          <a:p>
            <a:r>
              <a:rPr lang="en-US" sz="3600" dirty="0" smtClean="0"/>
              <a:t>Variable Resistance Mechanism</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8">
      <a:dk1>
        <a:sysClr val="windowText" lastClr="000000"/>
      </a:dk1>
      <a:lt1>
        <a:sysClr val="window" lastClr="FFFFFF"/>
      </a:lt1>
      <a:dk2>
        <a:srgbClr val="696464"/>
      </a:dk2>
      <a:lt2>
        <a:srgbClr val="E9E5DC"/>
      </a:lt2>
      <a:accent1>
        <a:srgbClr val="953735"/>
      </a:accent1>
      <a:accent2>
        <a:srgbClr val="E6B9B8"/>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4075</TotalTime>
  <Words>1614</Words>
  <Application>Microsoft Office PowerPoint</Application>
  <PresentationFormat>On-screen Show (4:3)</PresentationFormat>
  <Paragraphs>278</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Equity</vt:lpstr>
      <vt:lpstr>Megan Foran, Danny Jones, &amp; Frank Moynihan Dr. Bob Wilkinson, Ph.D.</vt:lpstr>
      <vt:lpstr>Brief Overview</vt:lpstr>
      <vt:lpstr>Starling’s Law of the Heart</vt:lpstr>
      <vt:lpstr>Need</vt:lpstr>
      <vt:lpstr>Specific Design Requirements</vt:lpstr>
      <vt:lpstr>Design Specifications</vt:lpstr>
      <vt:lpstr>Design Specifications</vt:lpstr>
      <vt:lpstr>Design Alternatives and Analysis</vt:lpstr>
      <vt:lpstr>Elements of the Design</vt:lpstr>
      <vt:lpstr>Fluid General Specs</vt:lpstr>
      <vt:lpstr>Fluid Ideas</vt:lpstr>
      <vt:lpstr>Fluid Preliminary Pugh Chart</vt:lpstr>
      <vt:lpstr>In-Depth Analysis: Fluid</vt:lpstr>
      <vt:lpstr>Fluid Final Pugh Chart</vt:lpstr>
      <vt:lpstr>Left Ventricle General Specs</vt:lpstr>
      <vt:lpstr>Left Ventricle Ideas</vt:lpstr>
      <vt:lpstr>Left Ventricle Ideas</vt:lpstr>
      <vt:lpstr>Left Ventricle Preliminary Pugh Chart</vt:lpstr>
      <vt:lpstr>In-Depth Analysis: Left Ventricle</vt:lpstr>
      <vt:lpstr>Left Ventricle Final Pugh Chart</vt:lpstr>
      <vt:lpstr>Arteries and Veins General Specs</vt:lpstr>
      <vt:lpstr>Arteries and Veins Ideas</vt:lpstr>
      <vt:lpstr>In-Depth Analysis: Arteries and Veins</vt:lpstr>
      <vt:lpstr>In-Depth Analysis: Arteries and Veins</vt:lpstr>
      <vt:lpstr>Arteries and Veins Pugh Chart</vt:lpstr>
      <vt:lpstr>Resistance Vessels General Specs</vt:lpstr>
      <vt:lpstr>Resistance Vessels Pugh Chart</vt:lpstr>
      <vt:lpstr>Resistance Mechanism General Specs</vt:lpstr>
      <vt:lpstr>Resistance Vessels Pugh Chart</vt:lpstr>
      <vt:lpstr>Chosen Design</vt:lpstr>
      <vt:lpstr>Rough Diagram of Chosen Design</vt:lpstr>
      <vt:lpstr>Analyses Needed to Complete Design</vt:lpstr>
      <vt:lpstr>Team Organization</vt:lpstr>
      <vt:lpstr>Project Schedule</vt:lpstr>
      <vt:lpstr>Organization of Responsibilities</vt:lpstr>
      <vt:lpstr>Works Cited</vt:lpstr>
      <vt:lpstr>Questions?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207</cp:revision>
  <dcterms:created xsi:type="dcterms:W3CDTF">2012-09-21T21:36:05Z</dcterms:created>
  <dcterms:modified xsi:type="dcterms:W3CDTF">2012-10-31T05:58:49Z</dcterms:modified>
</cp:coreProperties>
</file>