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85" r:id="rId2"/>
    <p:sldId id="286" r:id="rId3"/>
    <p:sldId id="291" r:id="rId4"/>
    <p:sldId id="289" r:id="rId5"/>
    <p:sldId id="290" r:id="rId6"/>
    <p:sldId id="292" r:id="rId7"/>
    <p:sldId id="278" r:id="rId8"/>
    <p:sldId id="279" r:id="rId9"/>
    <p:sldId id="296" r:id="rId10"/>
    <p:sldId id="258" r:id="rId11"/>
    <p:sldId id="259" r:id="rId12"/>
    <p:sldId id="261" r:id="rId13"/>
    <p:sldId id="262" r:id="rId14"/>
    <p:sldId id="276" r:id="rId15"/>
    <p:sldId id="263" r:id="rId16"/>
    <p:sldId id="264" r:id="rId17"/>
    <p:sldId id="267" r:id="rId18"/>
    <p:sldId id="268" r:id="rId19"/>
    <p:sldId id="269" r:id="rId20"/>
    <p:sldId id="270" r:id="rId21"/>
    <p:sldId id="271" r:id="rId22"/>
    <p:sldId id="273" r:id="rId23"/>
    <p:sldId id="274" r:id="rId24"/>
    <p:sldId id="275" r:id="rId25"/>
    <p:sldId id="295" r:id="rId26"/>
    <p:sldId id="293" r:id="rId27"/>
    <p:sldId id="294" r:id="rId28"/>
    <p:sldId id="281" r:id="rId29"/>
    <p:sldId id="282" r:id="rId30"/>
    <p:sldId id="283" r:id="rId31"/>
    <p:sldId id="297" r:id="rId32"/>
    <p:sldId id="284"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7" autoAdjust="0"/>
    <p:restoredTop sz="66232" autoAdjust="0"/>
  </p:normalViewPr>
  <p:slideViewPr>
    <p:cSldViewPr>
      <p:cViewPr varScale="1">
        <p:scale>
          <a:sx n="51" d="100"/>
          <a:sy n="51" d="100"/>
        </p:scale>
        <p:origin x="-171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9FEA36-C3AF-4E07-8769-3D38C78B36F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4768F75-7F48-4412-9B6E-2661F338E7E6}">
      <dgm:prSet phldrT="[Text]" custT="1"/>
      <dgm:spPr/>
      <dgm:t>
        <a:bodyPr/>
        <a:lstStyle/>
        <a:p>
          <a:r>
            <a:rPr lang="en-US" sz="2900" dirty="0" smtClean="0"/>
            <a:t>Megan</a:t>
          </a:r>
          <a:endParaRPr lang="en-US" sz="2900" dirty="0"/>
        </a:p>
      </dgm:t>
    </dgm:pt>
    <dgm:pt modelId="{5E60747E-EBD7-4D1C-8BCA-CFE9B939DA56}" type="parTrans" cxnId="{AEFB3E59-D4B1-4B87-AE63-9968AA9C0D50}">
      <dgm:prSet/>
      <dgm:spPr/>
      <dgm:t>
        <a:bodyPr/>
        <a:lstStyle/>
        <a:p>
          <a:endParaRPr lang="en-US"/>
        </a:p>
      </dgm:t>
    </dgm:pt>
    <dgm:pt modelId="{53B8A036-6811-446D-B7C4-08A14C1CBE6B}" type="sibTrans" cxnId="{AEFB3E59-D4B1-4B87-AE63-9968AA9C0D50}">
      <dgm:prSet/>
      <dgm:spPr/>
      <dgm:t>
        <a:bodyPr/>
        <a:lstStyle/>
        <a:p>
          <a:endParaRPr lang="en-US"/>
        </a:p>
      </dgm:t>
    </dgm:pt>
    <dgm:pt modelId="{9D9119CF-F351-4E27-92F8-0A7295A106A8}">
      <dgm:prSet phldrT="[Text]" custT="1"/>
      <dgm:spPr/>
      <dgm:t>
        <a:bodyPr/>
        <a:lstStyle/>
        <a:p>
          <a:r>
            <a:rPr lang="en-US" sz="2300" dirty="0" smtClean="0"/>
            <a:t>Preliminary Presentation</a:t>
          </a:r>
          <a:endParaRPr lang="en-US" sz="2300" dirty="0"/>
        </a:p>
      </dgm:t>
    </dgm:pt>
    <dgm:pt modelId="{5808A175-327E-476C-ACD9-AEC9DF3E5529}" type="parTrans" cxnId="{33D1861C-23BF-4227-9A8A-0DEF69087615}">
      <dgm:prSet/>
      <dgm:spPr/>
      <dgm:t>
        <a:bodyPr/>
        <a:lstStyle/>
        <a:p>
          <a:endParaRPr lang="en-US"/>
        </a:p>
      </dgm:t>
    </dgm:pt>
    <dgm:pt modelId="{24C0F787-FEB4-4181-BC55-E657C7FBA982}" type="sibTrans" cxnId="{33D1861C-23BF-4227-9A8A-0DEF69087615}">
      <dgm:prSet/>
      <dgm:spPr/>
      <dgm:t>
        <a:bodyPr/>
        <a:lstStyle/>
        <a:p>
          <a:endParaRPr lang="en-US"/>
        </a:p>
      </dgm:t>
    </dgm:pt>
    <dgm:pt modelId="{9A35FC3E-2FE2-4049-8678-B6267FFD5530}">
      <dgm:prSet phldrT="[Text]" custT="1"/>
      <dgm:spPr/>
      <dgm:t>
        <a:bodyPr/>
        <a:lstStyle/>
        <a:p>
          <a:r>
            <a:rPr lang="en-US" sz="2300" dirty="0" smtClean="0"/>
            <a:t>Project Management</a:t>
          </a:r>
          <a:endParaRPr lang="en-US" sz="2300" dirty="0"/>
        </a:p>
      </dgm:t>
    </dgm:pt>
    <dgm:pt modelId="{16A9D4CF-5FB4-44D2-985B-68F32D02E193}" type="parTrans" cxnId="{60036A1D-D95A-48B6-A907-17BB76A0FE04}">
      <dgm:prSet/>
      <dgm:spPr/>
      <dgm:t>
        <a:bodyPr/>
        <a:lstStyle/>
        <a:p>
          <a:endParaRPr lang="en-US"/>
        </a:p>
      </dgm:t>
    </dgm:pt>
    <dgm:pt modelId="{EA8D9510-CAFF-49A4-8171-1B92AAC8F6A6}" type="sibTrans" cxnId="{60036A1D-D95A-48B6-A907-17BB76A0FE04}">
      <dgm:prSet/>
      <dgm:spPr/>
      <dgm:t>
        <a:bodyPr/>
        <a:lstStyle/>
        <a:p>
          <a:endParaRPr lang="en-US"/>
        </a:p>
      </dgm:t>
    </dgm:pt>
    <dgm:pt modelId="{462EF317-635A-4402-8B02-112CAB1ED5AE}">
      <dgm:prSet phldrT="[Text]" custT="1"/>
      <dgm:spPr/>
      <dgm:t>
        <a:bodyPr/>
        <a:lstStyle/>
        <a:p>
          <a:r>
            <a:rPr lang="en-US" sz="2900" dirty="0" smtClean="0"/>
            <a:t>Danny</a:t>
          </a:r>
          <a:endParaRPr lang="en-US" sz="2900" dirty="0"/>
        </a:p>
      </dgm:t>
    </dgm:pt>
    <dgm:pt modelId="{563C6056-5761-4A2A-91BF-5326D24D4B25}" type="parTrans" cxnId="{32D5FF27-FEC6-4C60-AF25-A638806B900C}">
      <dgm:prSet/>
      <dgm:spPr/>
      <dgm:t>
        <a:bodyPr/>
        <a:lstStyle/>
        <a:p>
          <a:endParaRPr lang="en-US"/>
        </a:p>
      </dgm:t>
    </dgm:pt>
    <dgm:pt modelId="{82782D25-47DE-47FA-B1FE-F67260F58403}" type="sibTrans" cxnId="{32D5FF27-FEC6-4C60-AF25-A638806B900C}">
      <dgm:prSet/>
      <dgm:spPr/>
      <dgm:t>
        <a:bodyPr/>
        <a:lstStyle/>
        <a:p>
          <a:endParaRPr lang="en-US"/>
        </a:p>
      </dgm:t>
    </dgm:pt>
    <dgm:pt modelId="{5270AFB0-CF0D-4758-97AE-A785DFF22AA5}">
      <dgm:prSet phldrT="[Text]" custT="1"/>
      <dgm:spPr/>
      <dgm:t>
        <a:bodyPr/>
        <a:lstStyle/>
        <a:p>
          <a:r>
            <a:rPr lang="en-US" sz="2300" dirty="0" smtClean="0"/>
            <a:t>Progress Presentation</a:t>
          </a:r>
          <a:endParaRPr lang="en-US" sz="2300" dirty="0"/>
        </a:p>
      </dgm:t>
    </dgm:pt>
    <dgm:pt modelId="{E830F4D6-2689-45B1-AF9F-8F55FEFEA786}" type="parTrans" cxnId="{AC7FDAA3-082D-44FB-AD57-4B96FF9C6FDC}">
      <dgm:prSet/>
      <dgm:spPr/>
      <dgm:t>
        <a:bodyPr/>
        <a:lstStyle/>
        <a:p>
          <a:endParaRPr lang="en-US"/>
        </a:p>
      </dgm:t>
    </dgm:pt>
    <dgm:pt modelId="{BFBFAB93-9F9D-4061-83E3-B79F1FD370A1}" type="sibTrans" cxnId="{AC7FDAA3-082D-44FB-AD57-4B96FF9C6FDC}">
      <dgm:prSet/>
      <dgm:spPr/>
      <dgm:t>
        <a:bodyPr/>
        <a:lstStyle/>
        <a:p>
          <a:endParaRPr lang="en-US"/>
        </a:p>
      </dgm:t>
    </dgm:pt>
    <dgm:pt modelId="{3D58C479-88E9-42FA-A45D-54CED11ED30C}">
      <dgm:prSet phldrT="[Text]" custT="1"/>
      <dgm:spPr/>
      <dgm:t>
        <a:bodyPr/>
        <a:lstStyle/>
        <a:p>
          <a:r>
            <a:rPr lang="en-US" sz="2300" dirty="0" smtClean="0"/>
            <a:t>Web Master</a:t>
          </a:r>
          <a:endParaRPr lang="en-US" sz="2300" dirty="0"/>
        </a:p>
      </dgm:t>
    </dgm:pt>
    <dgm:pt modelId="{3E432361-E42C-442F-B734-7DA0F0B3F11D}" type="parTrans" cxnId="{C0EEA08E-0A47-451D-80CB-5E64EE332E41}">
      <dgm:prSet/>
      <dgm:spPr/>
      <dgm:t>
        <a:bodyPr/>
        <a:lstStyle/>
        <a:p>
          <a:endParaRPr lang="en-US"/>
        </a:p>
      </dgm:t>
    </dgm:pt>
    <dgm:pt modelId="{FDFC7448-DA6C-4830-B65E-FB6DF2539923}" type="sibTrans" cxnId="{C0EEA08E-0A47-451D-80CB-5E64EE332E41}">
      <dgm:prSet/>
      <dgm:spPr/>
      <dgm:t>
        <a:bodyPr/>
        <a:lstStyle/>
        <a:p>
          <a:endParaRPr lang="en-US"/>
        </a:p>
      </dgm:t>
    </dgm:pt>
    <dgm:pt modelId="{22CA1AED-E891-4A5D-A28B-6362B2D5A286}">
      <dgm:prSet phldrT="[Text]" custT="1"/>
      <dgm:spPr/>
      <dgm:t>
        <a:bodyPr/>
        <a:lstStyle/>
        <a:p>
          <a:r>
            <a:rPr lang="en-US" sz="2900" dirty="0" smtClean="0"/>
            <a:t>Frank</a:t>
          </a:r>
          <a:endParaRPr lang="en-US" sz="2900" dirty="0"/>
        </a:p>
      </dgm:t>
    </dgm:pt>
    <dgm:pt modelId="{9DC0929A-9B4B-4E84-A76C-6C1C50F40E09}" type="parTrans" cxnId="{16E45452-BE8A-4202-BBEA-917B72920482}">
      <dgm:prSet/>
      <dgm:spPr/>
      <dgm:t>
        <a:bodyPr/>
        <a:lstStyle/>
        <a:p>
          <a:endParaRPr lang="en-US"/>
        </a:p>
      </dgm:t>
    </dgm:pt>
    <dgm:pt modelId="{4AC1421F-FCE8-4D78-90E5-572182F95F83}" type="sibTrans" cxnId="{16E45452-BE8A-4202-BBEA-917B72920482}">
      <dgm:prSet/>
      <dgm:spPr/>
      <dgm:t>
        <a:bodyPr/>
        <a:lstStyle/>
        <a:p>
          <a:endParaRPr lang="en-US"/>
        </a:p>
      </dgm:t>
    </dgm:pt>
    <dgm:pt modelId="{5B4506AE-67AD-45D4-AE9D-66C5BFCC34EE}">
      <dgm:prSet phldrT="[Text]" custT="1"/>
      <dgm:spPr/>
      <dgm:t>
        <a:bodyPr/>
        <a:lstStyle/>
        <a:p>
          <a:r>
            <a:rPr lang="en-US" sz="2300" dirty="0" smtClean="0"/>
            <a:t>Final Presentation</a:t>
          </a:r>
          <a:endParaRPr lang="en-US" sz="2300" dirty="0"/>
        </a:p>
      </dgm:t>
    </dgm:pt>
    <dgm:pt modelId="{9EE34390-CB3C-42CA-8742-29409C657812}" type="parTrans" cxnId="{D708FE9C-D0D0-477C-A4B2-A6F4BF096084}">
      <dgm:prSet/>
      <dgm:spPr/>
      <dgm:t>
        <a:bodyPr/>
        <a:lstStyle/>
        <a:p>
          <a:endParaRPr lang="en-US"/>
        </a:p>
      </dgm:t>
    </dgm:pt>
    <dgm:pt modelId="{7872EF83-5C3A-44CD-8274-97A413EECCF2}" type="sibTrans" cxnId="{D708FE9C-D0D0-477C-A4B2-A6F4BF096084}">
      <dgm:prSet/>
      <dgm:spPr/>
      <dgm:t>
        <a:bodyPr/>
        <a:lstStyle/>
        <a:p>
          <a:endParaRPr lang="en-US"/>
        </a:p>
      </dgm:t>
    </dgm:pt>
    <dgm:pt modelId="{2229AA33-8652-4C88-A295-67D21C8C4E21}">
      <dgm:prSet phldrT="[Text]" custT="1"/>
      <dgm:spPr/>
      <dgm:t>
        <a:bodyPr/>
        <a:lstStyle/>
        <a:p>
          <a:r>
            <a:rPr lang="en-US" sz="2300" dirty="0" err="1" smtClean="0"/>
            <a:t>DesignSafe</a:t>
          </a:r>
          <a:r>
            <a:rPr lang="en-US" sz="2300" dirty="0" smtClean="0"/>
            <a:t> Report</a:t>
          </a:r>
          <a:endParaRPr lang="en-US" sz="2300" dirty="0"/>
        </a:p>
      </dgm:t>
    </dgm:pt>
    <dgm:pt modelId="{70D4228C-5D3F-4D46-87E4-A075CF0A3047}" type="parTrans" cxnId="{5E71612C-CCF9-4049-9C08-49C43BFC88BD}">
      <dgm:prSet/>
      <dgm:spPr/>
      <dgm:t>
        <a:bodyPr/>
        <a:lstStyle/>
        <a:p>
          <a:endParaRPr lang="en-US"/>
        </a:p>
      </dgm:t>
    </dgm:pt>
    <dgm:pt modelId="{8EB17B7A-A70D-41EC-92DC-823EB77426C7}" type="sibTrans" cxnId="{5E71612C-CCF9-4049-9C08-49C43BFC88BD}">
      <dgm:prSet/>
      <dgm:spPr/>
      <dgm:t>
        <a:bodyPr/>
        <a:lstStyle/>
        <a:p>
          <a:endParaRPr lang="en-US"/>
        </a:p>
      </dgm:t>
    </dgm:pt>
    <dgm:pt modelId="{D8121517-4E59-47BD-A9BA-910BE5F6B599}" type="pres">
      <dgm:prSet presAssocID="{F19FEA36-C3AF-4E07-8769-3D38C78B36FD}" presName="Name0" presStyleCnt="0">
        <dgm:presLayoutVars>
          <dgm:dir/>
          <dgm:animLvl val="lvl"/>
          <dgm:resizeHandles val="exact"/>
        </dgm:presLayoutVars>
      </dgm:prSet>
      <dgm:spPr/>
      <dgm:t>
        <a:bodyPr/>
        <a:lstStyle/>
        <a:p>
          <a:endParaRPr lang="en-US"/>
        </a:p>
      </dgm:t>
    </dgm:pt>
    <dgm:pt modelId="{72EF3CA2-19DF-4F77-A05A-7CA91B4026F9}" type="pres">
      <dgm:prSet presAssocID="{D4768F75-7F48-4412-9B6E-2661F338E7E6}" presName="composite" presStyleCnt="0"/>
      <dgm:spPr/>
    </dgm:pt>
    <dgm:pt modelId="{2420B796-9096-4C19-88E0-97ADD1E7EAB6}" type="pres">
      <dgm:prSet presAssocID="{D4768F75-7F48-4412-9B6E-2661F338E7E6}" presName="parTx" presStyleLbl="alignNode1" presStyleIdx="0" presStyleCnt="3" custLinFactNeighborY="-13065">
        <dgm:presLayoutVars>
          <dgm:chMax val="0"/>
          <dgm:chPref val="0"/>
          <dgm:bulletEnabled val="1"/>
        </dgm:presLayoutVars>
      </dgm:prSet>
      <dgm:spPr/>
      <dgm:t>
        <a:bodyPr/>
        <a:lstStyle/>
        <a:p>
          <a:endParaRPr lang="en-US"/>
        </a:p>
      </dgm:t>
    </dgm:pt>
    <dgm:pt modelId="{18C5A7E2-B0F1-4D24-8B2C-201B95C53BA8}" type="pres">
      <dgm:prSet presAssocID="{D4768F75-7F48-4412-9B6E-2661F338E7E6}" presName="desTx" presStyleLbl="alignAccFollowNode1" presStyleIdx="0" presStyleCnt="3" custLinFactNeighborY="43884">
        <dgm:presLayoutVars>
          <dgm:bulletEnabled val="1"/>
        </dgm:presLayoutVars>
      </dgm:prSet>
      <dgm:spPr/>
      <dgm:t>
        <a:bodyPr/>
        <a:lstStyle/>
        <a:p>
          <a:endParaRPr lang="en-US"/>
        </a:p>
      </dgm:t>
    </dgm:pt>
    <dgm:pt modelId="{FECDBCB7-3511-4073-BF08-5991994FEC0C}" type="pres">
      <dgm:prSet presAssocID="{53B8A036-6811-446D-B7C4-08A14C1CBE6B}" presName="space" presStyleCnt="0"/>
      <dgm:spPr/>
    </dgm:pt>
    <dgm:pt modelId="{7320B21E-F2CA-4188-B869-1A2396B94EDA}" type="pres">
      <dgm:prSet presAssocID="{462EF317-635A-4402-8B02-112CAB1ED5AE}" presName="composite" presStyleCnt="0"/>
      <dgm:spPr/>
    </dgm:pt>
    <dgm:pt modelId="{2E02DF4D-6513-4BBD-A755-4DD562A36B84}" type="pres">
      <dgm:prSet presAssocID="{462EF317-635A-4402-8B02-112CAB1ED5AE}" presName="parTx" presStyleLbl="alignNode1" presStyleIdx="1" presStyleCnt="3" custLinFactNeighborY="-2889">
        <dgm:presLayoutVars>
          <dgm:chMax val="0"/>
          <dgm:chPref val="0"/>
          <dgm:bulletEnabled val="1"/>
        </dgm:presLayoutVars>
      </dgm:prSet>
      <dgm:spPr/>
      <dgm:t>
        <a:bodyPr/>
        <a:lstStyle/>
        <a:p>
          <a:endParaRPr lang="en-US"/>
        </a:p>
      </dgm:t>
    </dgm:pt>
    <dgm:pt modelId="{5889B1A8-DA97-4740-BE0E-4ED6E4E477C3}" type="pres">
      <dgm:prSet presAssocID="{462EF317-635A-4402-8B02-112CAB1ED5AE}" presName="desTx" presStyleLbl="alignAccFollowNode1" presStyleIdx="1" presStyleCnt="3" custLinFactNeighborY="43884">
        <dgm:presLayoutVars>
          <dgm:bulletEnabled val="1"/>
        </dgm:presLayoutVars>
      </dgm:prSet>
      <dgm:spPr/>
      <dgm:t>
        <a:bodyPr/>
        <a:lstStyle/>
        <a:p>
          <a:endParaRPr lang="en-US"/>
        </a:p>
      </dgm:t>
    </dgm:pt>
    <dgm:pt modelId="{D511DEDD-0412-4093-A3BA-14D4D79FF650}" type="pres">
      <dgm:prSet presAssocID="{82782D25-47DE-47FA-B1FE-F67260F58403}" presName="space" presStyleCnt="0"/>
      <dgm:spPr/>
    </dgm:pt>
    <dgm:pt modelId="{733AB62C-7D39-4AF1-A729-8AD80F164915}" type="pres">
      <dgm:prSet presAssocID="{22CA1AED-E891-4A5D-A28B-6362B2D5A286}" presName="composite" presStyleCnt="0"/>
      <dgm:spPr/>
    </dgm:pt>
    <dgm:pt modelId="{90B2F436-7BB3-4D54-9537-3CE6E7661597}" type="pres">
      <dgm:prSet presAssocID="{22CA1AED-E891-4A5D-A28B-6362B2D5A286}" presName="parTx" presStyleLbl="alignNode1" presStyleIdx="2" presStyleCnt="3" custLinFactNeighborY="-2889">
        <dgm:presLayoutVars>
          <dgm:chMax val="0"/>
          <dgm:chPref val="0"/>
          <dgm:bulletEnabled val="1"/>
        </dgm:presLayoutVars>
      </dgm:prSet>
      <dgm:spPr/>
      <dgm:t>
        <a:bodyPr/>
        <a:lstStyle/>
        <a:p>
          <a:endParaRPr lang="en-US"/>
        </a:p>
      </dgm:t>
    </dgm:pt>
    <dgm:pt modelId="{5E3166BE-E939-4C77-AEC4-B1A3D6104F21}" type="pres">
      <dgm:prSet presAssocID="{22CA1AED-E891-4A5D-A28B-6362B2D5A286}" presName="desTx" presStyleLbl="alignAccFollowNode1" presStyleIdx="2" presStyleCnt="3" custLinFactNeighborY="43884">
        <dgm:presLayoutVars>
          <dgm:bulletEnabled val="1"/>
        </dgm:presLayoutVars>
      </dgm:prSet>
      <dgm:spPr/>
      <dgm:t>
        <a:bodyPr/>
        <a:lstStyle/>
        <a:p>
          <a:endParaRPr lang="en-US"/>
        </a:p>
      </dgm:t>
    </dgm:pt>
  </dgm:ptLst>
  <dgm:cxnLst>
    <dgm:cxn modelId="{9931F92B-7982-4AE1-AC31-810C02257C20}" type="presOf" srcId="{9A35FC3E-2FE2-4049-8678-B6267FFD5530}" destId="{18C5A7E2-B0F1-4D24-8B2C-201B95C53BA8}" srcOrd="0" destOrd="1" presId="urn:microsoft.com/office/officeart/2005/8/layout/hList1"/>
    <dgm:cxn modelId="{AC7FDAA3-082D-44FB-AD57-4B96FF9C6FDC}" srcId="{462EF317-635A-4402-8B02-112CAB1ED5AE}" destId="{5270AFB0-CF0D-4758-97AE-A785DFF22AA5}" srcOrd="0" destOrd="0" parTransId="{E830F4D6-2689-45B1-AF9F-8F55FEFEA786}" sibTransId="{BFBFAB93-9F9D-4061-83E3-B79F1FD370A1}"/>
    <dgm:cxn modelId="{33D1861C-23BF-4227-9A8A-0DEF69087615}" srcId="{D4768F75-7F48-4412-9B6E-2661F338E7E6}" destId="{9D9119CF-F351-4E27-92F8-0A7295A106A8}" srcOrd="0" destOrd="0" parTransId="{5808A175-327E-476C-ACD9-AEC9DF3E5529}" sibTransId="{24C0F787-FEB4-4181-BC55-E657C7FBA982}"/>
    <dgm:cxn modelId="{5E71612C-CCF9-4049-9C08-49C43BFC88BD}" srcId="{22CA1AED-E891-4A5D-A28B-6362B2D5A286}" destId="{2229AA33-8652-4C88-A295-67D21C8C4E21}" srcOrd="1" destOrd="0" parTransId="{70D4228C-5D3F-4D46-87E4-A075CF0A3047}" sibTransId="{8EB17B7A-A70D-41EC-92DC-823EB77426C7}"/>
    <dgm:cxn modelId="{204145FF-ED6B-4B6A-B208-426FC8672AC3}" type="presOf" srcId="{462EF317-635A-4402-8B02-112CAB1ED5AE}" destId="{2E02DF4D-6513-4BBD-A755-4DD562A36B84}" srcOrd="0" destOrd="0" presId="urn:microsoft.com/office/officeart/2005/8/layout/hList1"/>
    <dgm:cxn modelId="{7C5DC02C-4AF0-4F36-A48F-1572F3FD4935}" type="presOf" srcId="{5B4506AE-67AD-45D4-AE9D-66C5BFCC34EE}" destId="{5E3166BE-E939-4C77-AEC4-B1A3D6104F21}" srcOrd="0" destOrd="0" presId="urn:microsoft.com/office/officeart/2005/8/layout/hList1"/>
    <dgm:cxn modelId="{32D5FF27-FEC6-4C60-AF25-A638806B900C}" srcId="{F19FEA36-C3AF-4E07-8769-3D38C78B36FD}" destId="{462EF317-635A-4402-8B02-112CAB1ED5AE}" srcOrd="1" destOrd="0" parTransId="{563C6056-5761-4A2A-91BF-5326D24D4B25}" sibTransId="{82782D25-47DE-47FA-B1FE-F67260F58403}"/>
    <dgm:cxn modelId="{16E45452-BE8A-4202-BBEA-917B72920482}" srcId="{F19FEA36-C3AF-4E07-8769-3D38C78B36FD}" destId="{22CA1AED-E891-4A5D-A28B-6362B2D5A286}" srcOrd="2" destOrd="0" parTransId="{9DC0929A-9B4B-4E84-A76C-6C1C50F40E09}" sibTransId="{4AC1421F-FCE8-4D78-90E5-572182F95F83}"/>
    <dgm:cxn modelId="{D708FE9C-D0D0-477C-A4B2-A6F4BF096084}" srcId="{22CA1AED-E891-4A5D-A28B-6362B2D5A286}" destId="{5B4506AE-67AD-45D4-AE9D-66C5BFCC34EE}" srcOrd="0" destOrd="0" parTransId="{9EE34390-CB3C-42CA-8742-29409C657812}" sibTransId="{7872EF83-5C3A-44CD-8274-97A413EECCF2}"/>
    <dgm:cxn modelId="{DB973633-13DD-421C-9F03-A34EB53F5323}" type="presOf" srcId="{5270AFB0-CF0D-4758-97AE-A785DFF22AA5}" destId="{5889B1A8-DA97-4740-BE0E-4ED6E4E477C3}" srcOrd="0" destOrd="0" presId="urn:microsoft.com/office/officeart/2005/8/layout/hList1"/>
    <dgm:cxn modelId="{1306A576-C9B2-4640-9B1A-A47CC0D3BCF9}" type="presOf" srcId="{9D9119CF-F351-4E27-92F8-0A7295A106A8}" destId="{18C5A7E2-B0F1-4D24-8B2C-201B95C53BA8}" srcOrd="0" destOrd="0" presId="urn:microsoft.com/office/officeart/2005/8/layout/hList1"/>
    <dgm:cxn modelId="{526F7831-E027-4179-ABAF-A1979426752C}" type="presOf" srcId="{3D58C479-88E9-42FA-A45D-54CED11ED30C}" destId="{5889B1A8-DA97-4740-BE0E-4ED6E4E477C3}" srcOrd="0" destOrd="1" presId="urn:microsoft.com/office/officeart/2005/8/layout/hList1"/>
    <dgm:cxn modelId="{60036A1D-D95A-48B6-A907-17BB76A0FE04}" srcId="{D4768F75-7F48-4412-9B6E-2661F338E7E6}" destId="{9A35FC3E-2FE2-4049-8678-B6267FFD5530}" srcOrd="1" destOrd="0" parTransId="{16A9D4CF-5FB4-44D2-985B-68F32D02E193}" sibTransId="{EA8D9510-CAFF-49A4-8171-1B92AAC8F6A6}"/>
    <dgm:cxn modelId="{AEFB3E59-D4B1-4B87-AE63-9968AA9C0D50}" srcId="{F19FEA36-C3AF-4E07-8769-3D38C78B36FD}" destId="{D4768F75-7F48-4412-9B6E-2661F338E7E6}" srcOrd="0" destOrd="0" parTransId="{5E60747E-EBD7-4D1C-8BCA-CFE9B939DA56}" sibTransId="{53B8A036-6811-446D-B7C4-08A14C1CBE6B}"/>
    <dgm:cxn modelId="{7E734A4D-D0FE-4ABE-BA7E-CD066329579F}" type="presOf" srcId="{22CA1AED-E891-4A5D-A28B-6362B2D5A286}" destId="{90B2F436-7BB3-4D54-9537-3CE6E7661597}" srcOrd="0" destOrd="0" presId="urn:microsoft.com/office/officeart/2005/8/layout/hList1"/>
    <dgm:cxn modelId="{44BB9E68-4D37-46CD-9F8B-B44332CB148F}" type="presOf" srcId="{2229AA33-8652-4C88-A295-67D21C8C4E21}" destId="{5E3166BE-E939-4C77-AEC4-B1A3D6104F21}" srcOrd="0" destOrd="1" presId="urn:microsoft.com/office/officeart/2005/8/layout/hList1"/>
    <dgm:cxn modelId="{C9AEA99A-50F3-4D48-8653-BB3C88D7B498}" type="presOf" srcId="{D4768F75-7F48-4412-9B6E-2661F338E7E6}" destId="{2420B796-9096-4C19-88E0-97ADD1E7EAB6}" srcOrd="0" destOrd="0" presId="urn:microsoft.com/office/officeart/2005/8/layout/hList1"/>
    <dgm:cxn modelId="{C0EEA08E-0A47-451D-80CB-5E64EE332E41}" srcId="{462EF317-635A-4402-8B02-112CAB1ED5AE}" destId="{3D58C479-88E9-42FA-A45D-54CED11ED30C}" srcOrd="1" destOrd="0" parTransId="{3E432361-E42C-442F-B734-7DA0F0B3F11D}" sibTransId="{FDFC7448-DA6C-4830-B65E-FB6DF2539923}"/>
    <dgm:cxn modelId="{D290C0F3-CDF0-4E50-9066-A5B04F0FC954}" type="presOf" srcId="{F19FEA36-C3AF-4E07-8769-3D38C78B36FD}" destId="{D8121517-4E59-47BD-A9BA-910BE5F6B599}" srcOrd="0" destOrd="0" presId="urn:microsoft.com/office/officeart/2005/8/layout/hList1"/>
    <dgm:cxn modelId="{2DF221BF-5F36-41E6-9CAD-5C5229327AE8}" type="presParOf" srcId="{D8121517-4E59-47BD-A9BA-910BE5F6B599}" destId="{72EF3CA2-19DF-4F77-A05A-7CA91B4026F9}" srcOrd="0" destOrd="0" presId="urn:microsoft.com/office/officeart/2005/8/layout/hList1"/>
    <dgm:cxn modelId="{0E089472-1FD1-467B-B4A0-A50CD7985B60}" type="presParOf" srcId="{72EF3CA2-19DF-4F77-A05A-7CA91B4026F9}" destId="{2420B796-9096-4C19-88E0-97ADD1E7EAB6}" srcOrd="0" destOrd="0" presId="urn:microsoft.com/office/officeart/2005/8/layout/hList1"/>
    <dgm:cxn modelId="{F19AEF24-9DE0-42BA-A292-5198E3A451B1}" type="presParOf" srcId="{72EF3CA2-19DF-4F77-A05A-7CA91B4026F9}" destId="{18C5A7E2-B0F1-4D24-8B2C-201B95C53BA8}" srcOrd="1" destOrd="0" presId="urn:microsoft.com/office/officeart/2005/8/layout/hList1"/>
    <dgm:cxn modelId="{DE13B9C2-C9A3-4612-B2D0-F6C91A93FEC1}" type="presParOf" srcId="{D8121517-4E59-47BD-A9BA-910BE5F6B599}" destId="{FECDBCB7-3511-4073-BF08-5991994FEC0C}" srcOrd="1" destOrd="0" presId="urn:microsoft.com/office/officeart/2005/8/layout/hList1"/>
    <dgm:cxn modelId="{88696515-4C0A-4B83-B575-E24AE76AC5DF}" type="presParOf" srcId="{D8121517-4E59-47BD-A9BA-910BE5F6B599}" destId="{7320B21E-F2CA-4188-B869-1A2396B94EDA}" srcOrd="2" destOrd="0" presId="urn:microsoft.com/office/officeart/2005/8/layout/hList1"/>
    <dgm:cxn modelId="{24BEEC99-3F34-448D-89C4-182C570073EE}" type="presParOf" srcId="{7320B21E-F2CA-4188-B869-1A2396B94EDA}" destId="{2E02DF4D-6513-4BBD-A755-4DD562A36B84}" srcOrd="0" destOrd="0" presId="urn:microsoft.com/office/officeart/2005/8/layout/hList1"/>
    <dgm:cxn modelId="{0F44E292-44D2-44C5-A745-B3817EA82723}" type="presParOf" srcId="{7320B21E-F2CA-4188-B869-1A2396B94EDA}" destId="{5889B1A8-DA97-4740-BE0E-4ED6E4E477C3}" srcOrd="1" destOrd="0" presId="urn:microsoft.com/office/officeart/2005/8/layout/hList1"/>
    <dgm:cxn modelId="{FFEC185C-1EF3-4BAA-930F-BE779CEC857D}" type="presParOf" srcId="{D8121517-4E59-47BD-A9BA-910BE5F6B599}" destId="{D511DEDD-0412-4093-A3BA-14D4D79FF650}" srcOrd="3" destOrd="0" presId="urn:microsoft.com/office/officeart/2005/8/layout/hList1"/>
    <dgm:cxn modelId="{0A489A77-8FAB-48CF-BBB1-50DCB71B28C6}" type="presParOf" srcId="{D8121517-4E59-47BD-A9BA-910BE5F6B599}" destId="{733AB62C-7D39-4AF1-A729-8AD80F164915}" srcOrd="4" destOrd="0" presId="urn:microsoft.com/office/officeart/2005/8/layout/hList1"/>
    <dgm:cxn modelId="{1E7FBF22-CD1D-4950-9847-4DAD1FE28194}" type="presParOf" srcId="{733AB62C-7D39-4AF1-A729-8AD80F164915}" destId="{90B2F436-7BB3-4D54-9537-3CE6E7661597}" srcOrd="0" destOrd="0" presId="urn:microsoft.com/office/officeart/2005/8/layout/hList1"/>
    <dgm:cxn modelId="{9F3D7D75-109E-4FBA-A831-7F714EB77AC3}" type="presParOf" srcId="{733AB62C-7D39-4AF1-A729-8AD80F164915}" destId="{5E3166BE-E939-4C77-AEC4-B1A3D6104F21}"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DBD6AB-1485-47E3-8F21-9F3FE402CB2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650FD7C-DB72-415D-8EB9-E5133E6F5560}">
      <dgm:prSet phldrT="[Text]" custT="1"/>
      <dgm:spPr/>
      <dgm:t>
        <a:bodyPr/>
        <a:lstStyle/>
        <a:p>
          <a:r>
            <a:rPr lang="en-US" sz="2900" dirty="0" smtClean="0"/>
            <a:t>Team Teaching Heart</a:t>
          </a:r>
          <a:endParaRPr lang="en-US" sz="2900" dirty="0"/>
        </a:p>
      </dgm:t>
    </dgm:pt>
    <dgm:pt modelId="{E0021D20-F162-460B-A38E-7A4D34D3AA43}" type="parTrans" cxnId="{CFD5044A-35BC-43B8-8807-40DA680FC214}">
      <dgm:prSet/>
      <dgm:spPr/>
      <dgm:t>
        <a:bodyPr/>
        <a:lstStyle/>
        <a:p>
          <a:endParaRPr lang="en-US"/>
        </a:p>
      </dgm:t>
    </dgm:pt>
    <dgm:pt modelId="{FBD07D6F-DDC1-48FD-979F-A56AFC89CC19}" type="sibTrans" cxnId="{CFD5044A-35BC-43B8-8807-40DA680FC214}">
      <dgm:prSet/>
      <dgm:spPr/>
      <dgm:t>
        <a:bodyPr/>
        <a:lstStyle/>
        <a:p>
          <a:endParaRPr lang="en-US"/>
        </a:p>
      </dgm:t>
    </dgm:pt>
    <dgm:pt modelId="{66582F7D-D0C7-46D5-AB8D-D1970B983FD6}">
      <dgm:prSet phldrT="[Text]"/>
      <dgm:spPr/>
      <dgm:t>
        <a:bodyPr/>
        <a:lstStyle/>
        <a:p>
          <a:r>
            <a:rPr lang="en-US" dirty="0" smtClean="0"/>
            <a:t>Meet Weekly</a:t>
          </a:r>
          <a:endParaRPr lang="en-US" dirty="0"/>
        </a:p>
      </dgm:t>
    </dgm:pt>
    <dgm:pt modelId="{BFAFDF6B-3E01-465F-82BF-734F22E22744}" type="parTrans" cxnId="{7DE7032C-4708-44C6-99D1-52879A4FFDCE}">
      <dgm:prSet/>
      <dgm:spPr/>
      <dgm:t>
        <a:bodyPr/>
        <a:lstStyle/>
        <a:p>
          <a:endParaRPr lang="en-US"/>
        </a:p>
      </dgm:t>
    </dgm:pt>
    <dgm:pt modelId="{3586A57F-5A82-4CAC-95D5-1F2AF4FB3D01}" type="sibTrans" cxnId="{7DE7032C-4708-44C6-99D1-52879A4FFDCE}">
      <dgm:prSet/>
      <dgm:spPr/>
      <dgm:t>
        <a:bodyPr/>
        <a:lstStyle/>
        <a:p>
          <a:endParaRPr lang="en-US"/>
        </a:p>
      </dgm:t>
    </dgm:pt>
    <dgm:pt modelId="{6B6D9641-8B94-47C6-BA1B-E1CD5D052760}">
      <dgm:prSet phldrT="[Text]"/>
      <dgm:spPr/>
      <dgm:t>
        <a:bodyPr/>
        <a:lstStyle/>
        <a:p>
          <a:r>
            <a:rPr lang="en-US" dirty="0" smtClean="0"/>
            <a:t>Prepare Written Reports</a:t>
          </a:r>
          <a:endParaRPr lang="en-US" dirty="0"/>
        </a:p>
      </dgm:t>
    </dgm:pt>
    <dgm:pt modelId="{D4FEE227-54A8-4467-935A-DAE5FB5EC656}" type="parTrans" cxnId="{5BAA49DD-9B20-46B4-8BB2-2954110688D3}">
      <dgm:prSet/>
      <dgm:spPr/>
      <dgm:t>
        <a:bodyPr/>
        <a:lstStyle/>
        <a:p>
          <a:endParaRPr lang="en-US"/>
        </a:p>
      </dgm:t>
    </dgm:pt>
    <dgm:pt modelId="{C24BAE03-02D8-4965-B3E2-65BA701A2CE9}" type="sibTrans" cxnId="{5BAA49DD-9B20-46B4-8BB2-2954110688D3}">
      <dgm:prSet/>
      <dgm:spPr/>
      <dgm:t>
        <a:bodyPr/>
        <a:lstStyle/>
        <a:p>
          <a:endParaRPr lang="en-US"/>
        </a:p>
      </dgm:t>
    </dgm:pt>
    <dgm:pt modelId="{E2F7D6EE-E30F-42B6-A303-6CD8A25F9BF7}">
      <dgm:prSet phldrT="[Text]"/>
      <dgm:spPr/>
      <dgm:t>
        <a:bodyPr/>
        <a:lstStyle/>
        <a:p>
          <a:r>
            <a:rPr lang="en-US" dirty="0" smtClean="0"/>
            <a:t>Compile Weekly Status Reports</a:t>
          </a:r>
          <a:endParaRPr lang="en-US" dirty="0"/>
        </a:p>
      </dgm:t>
    </dgm:pt>
    <dgm:pt modelId="{0FA9AD4F-B3C8-4E0E-981A-2729C5BF775E}" type="parTrans" cxnId="{67B8F2DF-2622-4C17-9173-9A6BB3B1178B}">
      <dgm:prSet/>
      <dgm:spPr/>
      <dgm:t>
        <a:bodyPr/>
        <a:lstStyle/>
        <a:p>
          <a:endParaRPr lang="en-US"/>
        </a:p>
      </dgm:t>
    </dgm:pt>
    <dgm:pt modelId="{3647BFA0-F74F-4A39-9247-0C99CA6150E5}" type="sibTrans" cxnId="{67B8F2DF-2622-4C17-9173-9A6BB3B1178B}">
      <dgm:prSet/>
      <dgm:spPr/>
      <dgm:t>
        <a:bodyPr/>
        <a:lstStyle/>
        <a:p>
          <a:endParaRPr lang="en-US"/>
        </a:p>
      </dgm:t>
    </dgm:pt>
    <dgm:pt modelId="{A78FB60D-9DAD-42AE-8523-57B6C62D054C}" type="pres">
      <dgm:prSet presAssocID="{27DBD6AB-1485-47E3-8F21-9F3FE402CB26}" presName="Name0" presStyleCnt="0">
        <dgm:presLayoutVars>
          <dgm:dir/>
          <dgm:animLvl val="lvl"/>
          <dgm:resizeHandles val="exact"/>
        </dgm:presLayoutVars>
      </dgm:prSet>
      <dgm:spPr/>
      <dgm:t>
        <a:bodyPr/>
        <a:lstStyle/>
        <a:p>
          <a:endParaRPr lang="en-US"/>
        </a:p>
      </dgm:t>
    </dgm:pt>
    <dgm:pt modelId="{91EEC5D6-4018-457B-8863-2745A39E4796}" type="pres">
      <dgm:prSet presAssocID="{0650FD7C-DB72-415D-8EB9-E5133E6F5560}" presName="composite" presStyleCnt="0"/>
      <dgm:spPr/>
    </dgm:pt>
    <dgm:pt modelId="{46AB3CFD-49E1-4CF2-8251-D1102DC20E1D}" type="pres">
      <dgm:prSet presAssocID="{0650FD7C-DB72-415D-8EB9-E5133E6F5560}" presName="parTx" presStyleLbl="alignNode1" presStyleIdx="0" presStyleCnt="1" custLinFactNeighborX="-980" custLinFactNeighborY="-5221">
        <dgm:presLayoutVars>
          <dgm:chMax val="0"/>
          <dgm:chPref val="0"/>
          <dgm:bulletEnabled val="1"/>
        </dgm:presLayoutVars>
      </dgm:prSet>
      <dgm:spPr/>
      <dgm:t>
        <a:bodyPr/>
        <a:lstStyle/>
        <a:p>
          <a:endParaRPr lang="en-US"/>
        </a:p>
      </dgm:t>
    </dgm:pt>
    <dgm:pt modelId="{4041CCFD-AFBE-4CC3-94AA-7FAEEABF2FE8}" type="pres">
      <dgm:prSet presAssocID="{0650FD7C-DB72-415D-8EB9-E5133E6F5560}" presName="desTx" presStyleLbl="alignAccFollowNode1" presStyleIdx="0" presStyleCnt="1">
        <dgm:presLayoutVars>
          <dgm:bulletEnabled val="1"/>
        </dgm:presLayoutVars>
      </dgm:prSet>
      <dgm:spPr/>
      <dgm:t>
        <a:bodyPr/>
        <a:lstStyle/>
        <a:p>
          <a:endParaRPr lang="en-US"/>
        </a:p>
      </dgm:t>
    </dgm:pt>
  </dgm:ptLst>
  <dgm:cxnLst>
    <dgm:cxn modelId="{CFD5044A-35BC-43B8-8807-40DA680FC214}" srcId="{27DBD6AB-1485-47E3-8F21-9F3FE402CB26}" destId="{0650FD7C-DB72-415D-8EB9-E5133E6F5560}" srcOrd="0" destOrd="0" parTransId="{E0021D20-F162-460B-A38E-7A4D34D3AA43}" sibTransId="{FBD07D6F-DDC1-48FD-979F-A56AFC89CC19}"/>
    <dgm:cxn modelId="{67B8F2DF-2622-4C17-9173-9A6BB3B1178B}" srcId="{0650FD7C-DB72-415D-8EB9-E5133E6F5560}" destId="{E2F7D6EE-E30F-42B6-A303-6CD8A25F9BF7}" srcOrd="1" destOrd="0" parTransId="{0FA9AD4F-B3C8-4E0E-981A-2729C5BF775E}" sibTransId="{3647BFA0-F74F-4A39-9247-0C99CA6150E5}"/>
    <dgm:cxn modelId="{AC422064-7F35-40C3-A9C7-3F94A0C012C2}" type="presOf" srcId="{27DBD6AB-1485-47E3-8F21-9F3FE402CB26}" destId="{A78FB60D-9DAD-42AE-8523-57B6C62D054C}" srcOrd="0" destOrd="0" presId="urn:microsoft.com/office/officeart/2005/8/layout/hList1"/>
    <dgm:cxn modelId="{7DE7032C-4708-44C6-99D1-52879A4FFDCE}" srcId="{0650FD7C-DB72-415D-8EB9-E5133E6F5560}" destId="{66582F7D-D0C7-46D5-AB8D-D1970B983FD6}" srcOrd="0" destOrd="0" parTransId="{BFAFDF6B-3E01-465F-82BF-734F22E22744}" sibTransId="{3586A57F-5A82-4CAC-95D5-1F2AF4FB3D01}"/>
    <dgm:cxn modelId="{5BAA49DD-9B20-46B4-8BB2-2954110688D3}" srcId="{0650FD7C-DB72-415D-8EB9-E5133E6F5560}" destId="{6B6D9641-8B94-47C6-BA1B-E1CD5D052760}" srcOrd="2" destOrd="0" parTransId="{D4FEE227-54A8-4467-935A-DAE5FB5EC656}" sibTransId="{C24BAE03-02D8-4965-B3E2-65BA701A2CE9}"/>
    <dgm:cxn modelId="{254A0E92-6C3C-45A8-9823-FCC1BB04B0B0}" type="presOf" srcId="{66582F7D-D0C7-46D5-AB8D-D1970B983FD6}" destId="{4041CCFD-AFBE-4CC3-94AA-7FAEEABF2FE8}" srcOrd="0" destOrd="0" presId="urn:microsoft.com/office/officeart/2005/8/layout/hList1"/>
    <dgm:cxn modelId="{EDC1EC76-A44B-4AEB-9293-47F951E1940A}" type="presOf" srcId="{E2F7D6EE-E30F-42B6-A303-6CD8A25F9BF7}" destId="{4041CCFD-AFBE-4CC3-94AA-7FAEEABF2FE8}" srcOrd="0" destOrd="1" presId="urn:microsoft.com/office/officeart/2005/8/layout/hList1"/>
    <dgm:cxn modelId="{DFF678BC-2B34-4C7B-82D9-5AD9EEF15655}" type="presOf" srcId="{6B6D9641-8B94-47C6-BA1B-E1CD5D052760}" destId="{4041CCFD-AFBE-4CC3-94AA-7FAEEABF2FE8}" srcOrd="0" destOrd="2" presId="urn:microsoft.com/office/officeart/2005/8/layout/hList1"/>
    <dgm:cxn modelId="{C4B40C59-02A4-454E-9B66-5A004B795EDE}" type="presOf" srcId="{0650FD7C-DB72-415D-8EB9-E5133E6F5560}" destId="{46AB3CFD-49E1-4CF2-8251-D1102DC20E1D}" srcOrd="0" destOrd="0" presId="urn:microsoft.com/office/officeart/2005/8/layout/hList1"/>
    <dgm:cxn modelId="{3D142107-6194-4426-AD81-AF3331B8C930}" type="presParOf" srcId="{A78FB60D-9DAD-42AE-8523-57B6C62D054C}" destId="{91EEC5D6-4018-457B-8863-2745A39E4796}" srcOrd="0" destOrd="0" presId="urn:microsoft.com/office/officeart/2005/8/layout/hList1"/>
    <dgm:cxn modelId="{2E44895F-194A-45E4-9C46-53BAD71289E4}" type="presParOf" srcId="{91EEC5D6-4018-457B-8863-2745A39E4796}" destId="{46AB3CFD-49E1-4CF2-8251-D1102DC20E1D}" srcOrd="0" destOrd="0" presId="urn:microsoft.com/office/officeart/2005/8/layout/hList1"/>
    <dgm:cxn modelId="{85E7FEB3-67BE-4F0D-ACA5-ACC2DF3F732D}" type="presParOf" srcId="{91EEC5D6-4018-457B-8863-2745A39E4796}" destId="{4041CCFD-AFBE-4CC3-94AA-7FAEEABF2FE8}" srcOrd="1" destOrd="0" presId="urn:microsoft.com/office/officeart/2005/8/layout/hList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1C531A-161D-4BE6-9D32-F5F0EC1DCCFB}" type="datetimeFigureOut">
              <a:rPr lang="en-US" smtClean="0"/>
              <a:pPr/>
              <a:t>10/1/2012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D5088F-F058-4095-A377-6D184C1AC0B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 everyone.</a:t>
            </a:r>
            <a:r>
              <a:rPr lang="en-US" baseline="0" dirty="0" smtClean="0"/>
              <a:t> My name is Megan </a:t>
            </a:r>
            <a:r>
              <a:rPr lang="en-US" baseline="0" dirty="0" err="1" smtClean="0"/>
              <a:t>Foran</a:t>
            </a:r>
            <a:r>
              <a:rPr lang="en-US" baseline="0" dirty="0" smtClean="0"/>
              <a:t>, and I am part of team Teaching Heart along with Danny Jones and Frank Moynihan.  Today I will be discussing the preliminary research and design work for our project.  We are working to design a hands-on model of the left ventricular system and its periphery to demonstrate the effects of Starling’s Law to be used in organized instruction.</a:t>
            </a:r>
            <a:endParaRPr lang="en-US" dirty="0"/>
          </a:p>
        </p:txBody>
      </p:sp>
      <p:sp>
        <p:nvSpPr>
          <p:cNvPr id="4" name="Slide Number Placeholder 3"/>
          <p:cNvSpPr>
            <a:spLocks noGrp="1"/>
          </p:cNvSpPr>
          <p:nvPr>
            <p:ph type="sldNum" sz="quarter" idx="10"/>
          </p:nvPr>
        </p:nvSpPr>
        <p:spPr/>
        <p:txBody>
          <a:bodyPr/>
          <a:lstStyle/>
          <a:p>
            <a:fld id="{C5D5088F-F058-4095-A377-6D184C1AC0B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a:t>
            </a:r>
            <a:r>
              <a:rPr lang="en-US" baseline="0" dirty="0" smtClean="0"/>
              <a:t> logical model to analyze is Dr. Wilkinson’s own prototype.  He developed the model for his physiology course in the medical school and uses it to aid instruction.  The current prototype contains the same 4 discrete structures and varied compliance </a:t>
            </a:r>
            <a:r>
              <a:rPr lang="en-US" baseline="0" dirty="0" err="1" smtClean="0"/>
              <a:t>bewteen</a:t>
            </a:r>
            <a:r>
              <a:rPr lang="en-US" baseline="0" dirty="0" smtClean="0"/>
              <a:t> the veins and arteries.</a:t>
            </a:r>
            <a:endParaRPr lang="en-US" dirty="0"/>
          </a:p>
        </p:txBody>
      </p:sp>
      <p:sp>
        <p:nvSpPr>
          <p:cNvPr id="4" name="Slide Number Placeholder 3"/>
          <p:cNvSpPr>
            <a:spLocks noGrp="1"/>
          </p:cNvSpPr>
          <p:nvPr>
            <p:ph type="sldNum" sz="quarter" idx="10"/>
          </p:nvPr>
        </p:nvSpPr>
        <p:spPr/>
        <p:txBody>
          <a:bodyPr/>
          <a:lstStyle/>
          <a:p>
            <a:fld id="{C5D5088F-F058-4095-A377-6D184C1AC0B4}"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Pictured here is Dr.</a:t>
            </a:r>
            <a:r>
              <a:rPr lang="en-US" baseline="0" dirty="0" smtClean="0"/>
              <a:t> Wilkinson’s prototype.  He uses a resuscitation bag to model the left ventricle.  On either side are latex balloons to represent the veins and arteries.  The artery has 2 balloons, one encased in the other, to model the increased compliance of the veins relative to the arteries.  Latex tubing and brass fittings make out the capillary bed (with 2 capillary tubes).  Each has a metal clamp that can be opened/closed to vary the resistance.  The fluid within the system is compressed air, which is pumped into the system via the inlet valve seen here.</a:t>
            </a:r>
            <a:endParaRPr lang="en-US" dirty="0"/>
          </a:p>
        </p:txBody>
      </p:sp>
      <p:sp>
        <p:nvSpPr>
          <p:cNvPr id="4" name="Slide Number Placeholder 3"/>
          <p:cNvSpPr>
            <a:spLocks noGrp="1"/>
          </p:cNvSpPr>
          <p:nvPr>
            <p:ph type="sldNum" sz="quarter" idx="10"/>
          </p:nvPr>
        </p:nvSpPr>
        <p:spPr/>
        <p:txBody>
          <a:bodyPr/>
          <a:lstStyle/>
          <a:p>
            <a:fld id="{C5D5088F-F058-4095-A377-6D184C1AC0B4}"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 detailed drawing of this same model.</a:t>
            </a:r>
            <a:endParaRPr lang="en-US" dirty="0"/>
          </a:p>
        </p:txBody>
      </p:sp>
      <p:sp>
        <p:nvSpPr>
          <p:cNvPr id="4" name="Slide Number Placeholder 3"/>
          <p:cNvSpPr>
            <a:spLocks noGrp="1"/>
          </p:cNvSpPr>
          <p:nvPr>
            <p:ph type="sldNum" sz="quarter" idx="10"/>
          </p:nvPr>
        </p:nvSpPr>
        <p:spPr/>
        <p:txBody>
          <a:bodyPr/>
          <a:lstStyle/>
          <a:p>
            <a:fld id="{C5D5088F-F058-4095-A377-6D184C1AC0B4}"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model is approximately 1.5 feet by 1.5 feet and weighs approximately 5 pounds.  As I mentioned, the fluid is compressed air and mechanical power is applied to the system by pumping the resuscitation bag.  The prototype does not include any quantitative pressure measurements.  In operating the device, the student must pump the resuscitation bag at a rate to maintain the balloon at a constant volume. </a:t>
            </a:r>
            <a:endParaRPr lang="en-US" dirty="0"/>
          </a:p>
        </p:txBody>
      </p:sp>
      <p:sp>
        <p:nvSpPr>
          <p:cNvPr id="4" name="Slide Number Placeholder 3"/>
          <p:cNvSpPr>
            <a:spLocks noGrp="1"/>
          </p:cNvSpPr>
          <p:nvPr>
            <p:ph type="sldNum" sz="quarter" idx="10"/>
          </p:nvPr>
        </p:nvSpPr>
        <p:spPr/>
        <p:txBody>
          <a:bodyPr/>
          <a:lstStyle/>
          <a:p>
            <a:fld id="{C5D5088F-F058-4095-A377-6D184C1AC0B4}"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device has been very helpful for</a:t>
            </a:r>
            <a:r>
              <a:rPr lang="en-US" baseline="0" dirty="0" smtClean="0"/>
              <a:t> Dr. Wilkinson and his students learning the mechanical control of the heart.  The mechanical power input allows for the student to input their brain into the system, by adjusting the “heart rate” and “stroke volume” under different conditions to maintain constant venous pressure.  The model is easily used, mobile, and fairly easy to build.  However, the device is not perfect.  The latex balloons used for the arteries and veins rot and must be replaced at the beginning of each school year  Additionally, the system leaks.  Dr. Wilkinson often must fill the system with additional air not only between uses, but also during use.  Finally, the system provides no quantitative feedback.  The student is operating the device based on the volume of the venous balloon- which is subjective and often inaccurate.</a:t>
            </a:r>
            <a:endParaRPr lang="en-US" dirty="0"/>
          </a:p>
        </p:txBody>
      </p:sp>
      <p:sp>
        <p:nvSpPr>
          <p:cNvPr id="4" name="Slide Number Placeholder 3"/>
          <p:cNvSpPr>
            <a:spLocks noGrp="1"/>
          </p:cNvSpPr>
          <p:nvPr>
            <p:ph type="sldNum" sz="quarter" idx="10"/>
          </p:nvPr>
        </p:nvSpPr>
        <p:spPr/>
        <p:txBody>
          <a:bodyPr/>
          <a:lstStyle/>
          <a:p>
            <a:fld id="{C5D5088F-F058-4095-A377-6D184C1AC0B4}"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Professors in the Biology department at Butler University developed</a:t>
            </a:r>
            <a:r>
              <a:rPr lang="en-US" baseline="0" dirty="0" smtClean="0"/>
              <a:t> a similar device to Dr. Wilkinson’s to aid their students understanding of cardiovascular physiology.  It contains the same 4 discrete structures as the current prototype.</a:t>
            </a:r>
            <a:endParaRPr lang="en-US" dirty="0"/>
          </a:p>
        </p:txBody>
      </p:sp>
      <p:sp>
        <p:nvSpPr>
          <p:cNvPr id="4" name="Slide Number Placeholder 3"/>
          <p:cNvSpPr>
            <a:spLocks noGrp="1"/>
          </p:cNvSpPr>
          <p:nvPr>
            <p:ph type="sldNum" sz="quarter" idx="10"/>
          </p:nvPr>
        </p:nvSpPr>
        <p:spPr/>
        <p:txBody>
          <a:bodyPr/>
          <a:lstStyle/>
          <a:p>
            <a:fld id="{C5D5088F-F058-4095-A377-6D184C1AC0B4}"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3200" dirty="0" smtClean="0"/>
              <a:t>Parts of System</a:t>
            </a:r>
          </a:p>
          <a:p>
            <a:pPr lvl="1"/>
            <a:r>
              <a:rPr lang="en-US" sz="2600" dirty="0" smtClean="0"/>
              <a:t>Heart Chamber</a:t>
            </a:r>
          </a:p>
          <a:p>
            <a:pPr lvl="2"/>
            <a:r>
              <a:rPr lang="en-US" dirty="0" smtClean="0"/>
              <a:t>Punching Bag Balloon</a:t>
            </a:r>
          </a:p>
          <a:p>
            <a:pPr lvl="1"/>
            <a:r>
              <a:rPr lang="en-US" sz="2600" dirty="0" smtClean="0"/>
              <a:t>Veins and Arteries</a:t>
            </a:r>
          </a:p>
          <a:p>
            <a:pPr lvl="2"/>
            <a:r>
              <a:rPr lang="en-US" dirty="0" smtClean="0"/>
              <a:t>Long Party Balloons</a:t>
            </a:r>
          </a:p>
          <a:p>
            <a:pPr lvl="2"/>
            <a:r>
              <a:rPr lang="en-US" dirty="0" smtClean="0"/>
              <a:t>Arterial Balloon wrapped in plastic to provide more resistance</a:t>
            </a:r>
          </a:p>
          <a:p>
            <a:pPr lvl="1"/>
            <a:r>
              <a:rPr lang="en-US" sz="2600" dirty="0" smtClean="0"/>
              <a:t>Capillary Beds</a:t>
            </a:r>
          </a:p>
          <a:p>
            <a:pPr lvl="2"/>
            <a:r>
              <a:rPr lang="en-US" dirty="0" smtClean="0"/>
              <a:t>Clear Vinyl Tubing</a:t>
            </a:r>
          </a:p>
          <a:p>
            <a:pPr lvl="1"/>
            <a:r>
              <a:rPr lang="en-US" sz="2600" dirty="0" smtClean="0"/>
              <a:t>PVC Connectors used to connect system</a:t>
            </a:r>
          </a:p>
          <a:p>
            <a:endParaRPr lang="en-US" dirty="0"/>
          </a:p>
        </p:txBody>
      </p:sp>
      <p:sp>
        <p:nvSpPr>
          <p:cNvPr id="4" name="Slide Number Placeholder 3"/>
          <p:cNvSpPr>
            <a:spLocks noGrp="1"/>
          </p:cNvSpPr>
          <p:nvPr>
            <p:ph type="sldNum" sz="quarter" idx="10"/>
          </p:nvPr>
        </p:nvSpPr>
        <p:spPr/>
        <p:txBody>
          <a:bodyPr/>
          <a:lstStyle/>
          <a:p>
            <a:fld id="{C5D5088F-F058-4095-A377-6D184C1AC0B4}"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system is approximately 10 ft in circumference (which means that is </a:t>
            </a:r>
            <a:r>
              <a:rPr lang="en-US" dirty="0" err="1" smtClean="0"/>
              <a:t>is</a:t>
            </a:r>
            <a:r>
              <a:rPr lang="en-US" dirty="0" smtClean="0"/>
              <a:t> approximately 3</a:t>
            </a:r>
            <a:r>
              <a:rPr lang="en-US" baseline="0" dirty="0" smtClean="0"/>
              <a:t> ft across).  Weight was not specified, but the system uses water as the fluid.  It too uses mechanical power provided by the student pumping the punching bag balloon.  A transducer is injected via needle to take pressure measurements. </a:t>
            </a:r>
            <a:endParaRPr lang="en-US" dirty="0"/>
          </a:p>
        </p:txBody>
      </p:sp>
      <p:sp>
        <p:nvSpPr>
          <p:cNvPr id="4" name="Slide Number Placeholder 3"/>
          <p:cNvSpPr>
            <a:spLocks noGrp="1"/>
          </p:cNvSpPr>
          <p:nvPr>
            <p:ph type="sldNum" sz="quarter" idx="10"/>
          </p:nvPr>
        </p:nvSpPr>
        <p:spPr/>
        <p:txBody>
          <a:bodyPr/>
          <a:lstStyle/>
          <a:p>
            <a:fld id="{C5D5088F-F058-4095-A377-6D184C1AC0B4}"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Positive aspects</a:t>
            </a:r>
            <a:r>
              <a:rPr lang="en-US" baseline="0" dirty="0" smtClean="0"/>
              <a:t> of this device include its low cost and easy to assemble construction.  Liquid makes a more realistic fluid and allows for analysis of flow through the system.  Similar to Dr. Wilkinson’s model, the latex balloons must be replaced often.  And while the ability to take pressure measurements is helpful, the method of using a needle and then sealing the hole with </a:t>
            </a:r>
            <a:r>
              <a:rPr lang="en-US" baseline="0" dirty="0" err="1" smtClean="0"/>
              <a:t>parafilm</a:t>
            </a:r>
            <a:r>
              <a:rPr lang="en-US" baseline="0" dirty="0" smtClean="0"/>
              <a:t> is not feasible for students while learning and is inherently inaccurate</a:t>
            </a:r>
            <a:endParaRPr lang="en-US" dirty="0"/>
          </a:p>
        </p:txBody>
      </p:sp>
      <p:sp>
        <p:nvSpPr>
          <p:cNvPr id="4" name="Slide Number Placeholder 3"/>
          <p:cNvSpPr>
            <a:spLocks noGrp="1"/>
          </p:cNvSpPr>
          <p:nvPr>
            <p:ph type="sldNum" sz="quarter" idx="10"/>
          </p:nvPr>
        </p:nvSpPr>
        <p:spPr/>
        <p:txBody>
          <a:bodyPr/>
          <a:lstStyle/>
          <a:p>
            <a:fld id="{C5D5088F-F058-4095-A377-6D184C1AC0B4}"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D5088F-F058-4095-A377-6D184C1AC0B4}"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a:t>
            </a:r>
            <a:r>
              <a:rPr lang="en-US" baseline="0" dirty="0" smtClean="0"/>
              <a:t> I will give some background information on the pertinent cardiovascular principles governing our design.</a:t>
            </a:r>
            <a:endParaRPr lang="en-US" dirty="0"/>
          </a:p>
        </p:txBody>
      </p:sp>
      <p:sp>
        <p:nvSpPr>
          <p:cNvPr id="4" name="Slide Number Placeholder 3"/>
          <p:cNvSpPr>
            <a:spLocks noGrp="1"/>
          </p:cNvSpPr>
          <p:nvPr>
            <p:ph type="sldNum" sz="quarter" idx="10"/>
          </p:nvPr>
        </p:nvSpPr>
        <p:spPr/>
        <p:txBody>
          <a:bodyPr/>
          <a:lstStyle/>
          <a:p>
            <a:fld id="{C5D5088F-F058-4095-A377-6D184C1AC0B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Hofmann (same as </a:t>
            </a:r>
            <a:r>
              <a:rPr lang="en-US" dirty="0" err="1" smtClean="0"/>
              <a:t>Wilk</a:t>
            </a:r>
            <a:r>
              <a:rPr lang="en-US" dirty="0" smtClean="0"/>
              <a:t>)-</a:t>
            </a:r>
            <a:r>
              <a:rPr lang="en-US" baseline="0" dirty="0" smtClean="0"/>
              <a:t> no quantitative measure of resistance. Subjective.</a:t>
            </a:r>
            <a:endParaRPr lang="en-US" dirty="0"/>
          </a:p>
        </p:txBody>
      </p:sp>
      <p:sp>
        <p:nvSpPr>
          <p:cNvPr id="4" name="Slide Number Placeholder 3"/>
          <p:cNvSpPr>
            <a:spLocks noGrp="1"/>
          </p:cNvSpPr>
          <p:nvPr>
            <p:ph type="sldNum" sz="quarter" idx="10"/>
          </p:nvPr>
        </p:nvSpPr>
        <p:spPr/>
        <p:txBody>
          <a:bodyPr/>
          <a:lstStyle/>
          <a:p>
            <a:fld id="{C5D5088F-F058-4095-A377-6D184C1AC0B4}"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D5088F-F058-4095-A377-6D184C1AC0B4}" type="slidenum">
              <a:rPr lang="en-US" smtClean="0"/>
              <a:pPr/>
              <a:t>26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D5088F-F058-4095-A377-6D184C1AC0B4}" type="slidenum">
              <a:rPr lang="en-US" smtClean="0"/>
              <a:pPr/>
              <a:t>27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a:t>
            </a:r>
            <a:r>
              <a:rPr lang="en-US" baseline="0" dirty="0" smtClean="0"/>
              <a:t> these current solutions, as well as the specifications for our design, the Teaching Heart team’s next steps are to generate several and select one design.  To achieve the December deadline, the team has created a project schedule seen here.</a:t>
            </a:r>
            <a:endParaRPr lang="en-US" dirty="0"/>
          </a:p>
        </p:txBody>
      </p:sp>
      <p:sp>
        <p:nvSpPr>
          <p:cNvPr id="4" name="Slide Number Placeholder 3"/>
          <p:cNvSpPr>
            <a:spLocks noGrp="1"/>
          </p:cNvSpPr>
          <p:nvPr>
            <p:ph type="sldNum" sz="quarter" idx="10"/>
          </p:nvPr>
        </p:nvSpPr>
        <p:spPr/>
        <p:txBody>
          <a:bodyPr/>
          <a:lstStyle/>
          <a:p>
            <a:fld id="{C5D5088F-F058-4095-A377-6D184C1AC0B4}" type="slidenum">
              <a:rPr lang="en-US" smtClean="0"/>
              <a:pPr/>
              <a:t>28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schedule includes</a:t>
            </a:r>
            <a:r>
              <a:rPr lang="en-US" baseline="0" dirty="0" smtClean="0"/>
              <a:t> all tasks and milestones throughout the design process.  It indicates working periods for the various tasks, as well as the specific deadlines.</a:t>
            </a:r>
            <a:endParaRPr lang="en-US" dirty="0"/>
          </a:p>
        </p:txBody>
      </p:sp>
      <p:sp>
        <p:nvSpPr>
          <p:cNvPr id="4" name="Slide Number Placeholder 3"/>
          <p:cNvSpPr>
            <a:spLocks noGrp="1"/>
          </p:cNvSpPr>
          <p:nvPr>
            <p:ph type="sldNum" sz="quarter" idx="10"/>
          </p:nvPr>
        </p:nvSpPr>
        <p:spPr/>
        <p:txBody>
          <a:bodyPr/>
          <a:lstStyle/>
          <a:p>
            <a:fld id="{C5D5088F-F058-4095-A377-6D184C1AC0B4}" type="slidenum">
              <a:rPr lang="en-US" smtClean="0"/>
              <a:pPr/>
              <a:t>29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addition to creating a schedule,</a:t>
            </a:r>
            <a:r>
              <a:rPr lang="en-US" baseline="0" dirty="0" smtClean="0"/>
              <a:t> the team has worked together to create a division of responsibilities that best utilizes the strengths of each team member.  Collectively, the team meets weekly to check-in on current progress and compile the weekly status reports.  Additionally, the team works together to prepare the written reports. </a:t>
            </a:r>
            <a:endParaRPr lang="en-US" dirty="0"/>
          </a:p>
        </p:txBody>
      </p:sp>
      <p:sp>
        <p:nvSpPr>
          <p:cNvPr id="4" name="Slide Number Placeholder 3"/>
          <p:cNvSpPr>
            <a:spLocks noGrp="1"/>
          </p:cNvSpPr>
          <p:nvPr>
            <p:ph type="sldNum" sz="quarter" idx="10"/>
          </p:nvPr>
        </p:nvSpPr>
        <p:spPr/>
        <p:txBody>
          <a:bodyPr/>
          <a:lstStyle/>
          <a:p>
            <a:fld id="{C5D5088F-F058-4095-A377-6D184C1AC0B4}" type="slidenum">
              <a:rPr lang="en-US" smtClean="0"/>
              <a:pPr/>
              <a:t>30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D5088F-F058-4095-A377-6D184C1AC0B4}"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general, the circulatory</a:t>
            </a:r>
            <a:r>
              <a:rPr lang="en-US" baseline="0" dirty="0" smtClean="0"/>
              <a:t> system is regulated by mechanical, as well as nervous and hormonal feedback systems.  The purpose of this model is to demonstrate the negative-</a:t>
            </a:r>
            <a:r>
              <a:rPr lang="en-US" baseline="0" dirty="0" err="1" smtClean="0"/>
              <a:t>feeback</a:t>
            </a:r>
            <a:r>
              <a:rPr lang="en-US" baseline="0" dirty="0" smtClean="0"/>
              <a:t> mechanical control.  This feedback loop is governed by the relationship between stroke volume, preload, and peripheral resistance.  Stroke volume is the amount of blood that flows out of the ventricles during contraction.  Preload is the initial stretching of cardiac </a:t>
            </a:r>
            <a:r>
              <a:rPr lang="en-US" baseline="0" dirty="0" err="1" smtClean="0"/>
              <a:t>myocytes</a:t>
            </a:r>
            <a:r>
              <a:rPr lang="en-US" baseline="0" dirty="0" smtClean="0"/>
              <a:t> before contraction- which is related to the chamber volume just before contraction.  Finally, peripheral resistance it the ratio of mean arterial blood pressure to volumetric flow rate of blood.  These variables governing the mechanics of circulation through the heart are related through Frank-Starling’s Law.</a:t>
            </a:r>
          </a:p>
        </p:txBody>
      </p:sp>
      <p:sp>
        <p:nvSpPr>
          <p:cNvPr id="4" name="Slide Number Placeholder 3"/>
          <p:cNvSpPr>
            <a:spLocks noGrp="1"/>
          </p:cNvSpPr>
          <p:nvPr>
            <p:ph type="sldNum" sz="quarter" idx="10"/>
          </p:nvPr>
        </p:nvSpPr>
        <p:spPr/>
        <p:txBody>
          <a:bodyPr/>
          <a:lstStyle/>
          <a:p>
            <a:fld id="{C5D5088F-F058-4095-A377-6D184C1AC0B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Starling’s Law dictates that an increase</a:t>
            </a:r>
            <a:r>
              <a:rPr lang="en-US" baseline="0" dirty="0" smtClean="0"/>
              <a:t> in preload, that is higher chamber volume prior to contraction, causes an increase in stroke volume.  (and vice-versa with a decrease in preload).  Peripheral resistance plays a role in this relationship because of its direct effect on preload.  The greater the peripheral resistance, the greater the preload. It is also important to note that because preload goes down as arterial pressure (and thus blood stored there) goes up, there is a particular cardiac output for which venous return remains constant.  An equilibrium value for this negative feedback loop.</a:t>
            </a:r>
          </a:p>
        </p:txBody>
      </p:sp>
      <p:sp>
        <p:nvSpPr>
          <p:cNvPr id="4" name="Slide Number Placeholder 3"/>
          <p:cNvSpPr>
            <a:spLocks noGrp="1"/>
          </p:cNvSpPr>
          <p:nvPr>
            <p:ph type="sldNum" sz="quarter" idx="10"/>
          </p:nvPr>
        </p:nvSpPr>
        <p:spPr/>
        <p:txBody>
          <a:bodyPr/>
          <a:lstStyle/>
          <a:p>
            <a:fld id="{C5D5088F-F058-4095-A377-6D184C1AC0B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D5088F-F058-4095-A377-6D184C1AC0B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order to address the needs of the client and his students, the device will conform to the following design specifications. </a:t>
            </a:r>
            <a:endParaRPr lang="en-US" dirty="0"/>
          </a:p>
        </p:txBody>
      </p:sp>
      <p:sp>
        <p:nvSpPr>
          <p:cNvPr id="4" name="Slide Number Placeholder 3"/>
          <p:cNvSpPr>
            <a:spLocks noGrp="1"/>
          </p:cNvSpPr>
          <p:nvPr>
            <p:ph type="sldNum" sz="quarter" idx="10"/>
          </p:nvPr>
        </p:nvSpPr>
        <p:spPr/>
        <p:txBody>
          <a:bodyPr/>
          <a:lstStyle/>
          <a:p>
            <a:fld id="{C5D5088F-F058-4095-A377-6D184C1AC0B4}"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First, the device must be portable.  The group has defined this as being</a:t>
            </a:r>
            <a:r>
              <a:rPr lang="en-US" sz="1200" kern="1200" baseline="0" dirty="0" smtClean="0">
                <a:solidFill>
                  <a:schemeClr val="tx1"/>
                </a:solidFill>
                <a:latin typeface="+mn-lt"/>
                <a:ea typeface="+mn-ea"/>
                <a:cs typeface="+mn-cs"/>
              </a:rPr>
              <a:t> between 2-5 kg, and 1-2 meters in circumference.  Additionally, the device must be easy to use.  The students may not come from a technical background, therefore the device, specifically any quantitative measurements, must be accessible to the average student.  For our purposes, we assume no prior technical experience in our users.  The device must cost less than $500 to construct.  Also, the device must be sustainable. Dr. Wilkinson should not have to replace any components on a regular basis- the longevity of the components should be equal to that of the device.  The device will have 4 discrete structures: a left ventricle, arteries, veins, and a capillary bed.  Please note that for the remainder of the presentation, when I say “left ventricle” or “veins” etc, I am referring to the device component that models the respective biological structure.  The model is intended to be an interactive tool, therefore the LV is a mechanical pump, controlled by the student, that provides power to the system.  Moving forward, we aim for a pump with a stroke volume between 100-200ml to accurately model the heart.  </a:t>
            </a:r>
          </a:p>
        </p:txBody>
      </p:sp>
      <p:sp>
        <p:nvSpPr>
          <p:cNvPr id="4" name="Slide Number Placeholder 3"/>
          <p:cNvSpPr>
            <a:spLocks noGrp="1"/>
          </p:cNvSpPr>
          <p:nvPr>
            <p:ph type="sldNum" sz="quarter" idx="10"/>
          </p:nvPr>
        </p:nvSpPr>
        <p:spPr/>
        <p:txBody>
          <a:bodyPr/>
          <a:lstStyle/>
          <a:p>
            <a:fld id="{C5D5088F-F058-4095-A377-6D184C1AC0B4}"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Additionally, the veins should be 20-30 times more compliant than the arteries- with a target value of 24 times greater.  That is, the veins can accommodate large changes in pressure with relatively small changes in pressure. (C = </a:t>
            </a:r>
            <a:r>
              <a:rPr lang="en-US" sz="1200" kern="1200" baseline="0" dirty="0" err="1" smtClean="0">
                <a:solidFill>
                  <a:schemeClr val="tx1"/>
                </a:solidFill>
                <a:latin typeface="+mn-lt"/>
                <a:ea typeface="+mn-ea"/>
                <a:cs typeface="+mn-cs"/>
              </a:rPr>
              <a:t>deltaV</a:t>
            </a:r>
            <a:r>
              <a:rPr lang="en-US" sz="1200" kern="1200" baseline="0" dirty="0" smtClean="0">
                <a:solidFill>
                  <a:schemeClr val="tx1"/>
                </a:solidFill>
                <a:latin typeface="+mn-lt"/>
                <a:ea typeface="+mn-ea"/>
                <a:cs typeface="+mn-cs"/>
              </a:rPr>
              <a:t>/</a:t>
            </a:r>
            <a:r>
              <a:rPr lang="en-US" sz="1200" kern="1200" baseline="0" dirty="0" err="1" smtClean="0">
                <a:solidFill>
                  <a:schemeClr val="tx1"/>
                </a:solidFill>
                <a:latin typeface="+mn-lt"/>
                <a:ea typeface="+mn-ea"/>
                <a:cs typeface="+mn-cs"/>
              </a:rPr>
              <a:t>deltaP</a:t>
            </a:r>
            <a:r>
              <a:rPr lang="en-US" sz="1200" kern="1200" baseline="0" dirty="0" smtClean="0">
                <a:solidFill>
                  <a:schemeClr val="tx1"/>
                </a:solidFill>
                <a:latin typeface="+mn-lt"/>
                <a:ea typeface="+mn-ea"/>
                <a:cs typeface="+mn-cs"/>
              </a:rPr>
              <a:t>).  The system must also have variable resistance within the capillary bed, ranging from 0 to infinity.  The resistance is controlled by the student, such that they can experience the effects of different resistances on the pumping rates and intensities needed to maintain constant venous pressure.  Additionally, the system should have a variable fluid volume for similar reasons.  To most accurately model circulation the following pressure drops will occur in each of the three regions: arteries, veins, and the capillary bed.  Finally, there will be quantitative pressure measurements from within the system.  COLOR</a:t>
            </a:r>
          </a:p>
        </p:txBody>
      </p:sp>
      <p:sp>
        <p:nvSpPr>
          <p:cNvPr id="4" name="Slide Number Placeholder 3"/>
          <p:cNvSpPr>
            <a:spLocks noGrp="1"/>
          </p:cNvSpPr>
          <p:nvPr>
            <p:ph type="sldNum" sz="quarter" idx="10"/>
          </p:nvPr>
        </p:nvSpPr>
        <p:spPr/>
        <p:txBody>
          <a:bodyPr/>
          <a:lstStyle/>
          <a:p>
            <a:fld id="{C5D5088F-F058-4095-A377-6D184C1AC0B4}"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designing a teaching model to meet the</a:t>
            </a:r>
            <a:r>
              <a:rPr lang="en-US" baseline="0" dirty="0" smtClean="0"/>
              <a:t> previously mentioned specifications, it is important for our team to understand what solutions are currently in the marketplace.</a:t>
            </a:r>
            <a:endParaRPr lang="en-US" dirty="0"/>
          </a:p>
        </p:txBody>
      </p:sp>
      <p:sp>
        <p:nvSpPr>
          <p:cNvPr id="4" name="Slide Number Placeholder 3"/>
          <p:cNvSpPr>
            <a:spLocks noGrp="1"/>
          </p:cNvSpPr>
          <p:nvPr>
            <p:ph type="sldNum" sz="quarter" idx="10"/>
          </p:nvPr>
        </p:nvSpPr>
        <p:spPr/>
        <p:txBody>
          <a:bodyPr/>
          <a:lstStyle/>
          <a:p>
            <a:fld id="{C5D5088F-F058-4095-A377-6D184C1AC0B4}"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F8C9BD3-56AA-406F-BCEB-5E6BE791EA4C}" type="datetimeFigureOut">
              <a:rPr lang="en-US" smtClean="0"/>
              <a:pPr/>
              <a:t>10/1/2012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CCD4AD76-70DD-426B-BB07-222267E17D0A}"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F8C9BD3-56AA-406F-BCEB-5E6BE791EA4C}" type="datetimeFigureOut">
              <a:rPr lang="en-US" smtClean="0"/>
              <a:pPr/>
              <a:t>10/1/2012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D4AD76-70DD-426B-BB07-222267E17D0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F8C9BD3-56AA-406F-BCEB-5E6BE791EA4C}" type="datetimeFigureOut">
              <a:rPr lang="en-US" smtClean="0"/>
              <a:pPr/>
              <a:t>10/1/2012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D4AD76-70DD-426B-BB07-222267E17D0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F8C9BD3-56AA-406F-BCEB-5E6BE791EA4C}" type="datetimeFigureOut">
              <a:rPr lang="en-US" smtClean="0"/>
              <a:pPr/>
              <a:t>10/1/2012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D4AD76-70DD-426B-BB07-222267E17D0A}"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F8C9BD3-56AA-406F-BCEB-5E6BE791EA4C}" type="datetimeFigureOut">
              <a:rPr lang="en-US" smtClean="0"/>
              <a:pPr/>
              <a:t>10/1/2012</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CCD4AD76-70DD-426B-BB07-222267E17D0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F8C9BD3-56AA-406F-BCEB-5E6BE791EA4C}" type="datetimeFigureOut">
              <a:rPr lang="en-US" smtClean="0"/>
              <a:pPr/>
              <a:t>10/1/2012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D4AD76-70DD-426B-BB07-222267E17D0A}"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F8C9BD3-56AA-406F-BCEB-5E6BE791EA4C}" type="datetimeFigureOut">
              <a:rPr lang="en-US" smtClean="0"/>
              <a:pPr/>
              <a:t>10/1/2012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D4AD76-70DD-426B-BB07-222267E17D0A}"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F8C9BD3-56AA-406F-BCEB-5E6BE791EA4C}" type="datetimeFigureOut">
              <a:rPr lang="en-US" smtClean="0"/>
              <a:pPr/>
              <a:t>10/1/2012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D4AD76-70DD-426B-BB07-222267E17D0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8C9BD3-56AA-406F-BCEB-5E6BE791EA4C}" type="datetimeFigureOut">
              <a:rPr lang="en-US" smtClean="0"/>
              <a:pPr/>
              <a:t>10/1/2012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D4AD76-70DD-426B-BB07-222267E17D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F8C9BD3-56AA-406F-BCEB-5E6BE791EA4C}" type="datetimeFigureOut">
              <a:rPr lang="en-US" smtClean="0"/>
              <a:pPr/>
              <a:t>10/1/2012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D4AD76-70DD-426B-BB07-222267E17D0A}"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F8C9BD3-56AA-406F-BCEB-5E6BE791EA4C}" type="datetimeFigureOut">
              <a:rPr lang="en-US" smtClean="0"/>
              <a:pPr/>
              <a:t>10/1/2012</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CCD4AD76-70DD-426B-BB07-222267E17D0A}"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6F8C9BD3-56AA-406F-BCEB-5E6BE791EA4C}" type="datetimeFigureOut">
              <a:rPr lang="en-US" smtClean="0"/>
              <a:pPr/>
              <a:t>10/1/2012</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CD4AD76-70DD-426B-BB07-222267E17D0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16512"/>
            <a:ext cx="7315200" cy="522288"/>
          </a:xfrm>
        </p:spPr>
        <p:txBody>
          <a:bodyPr/>
          <a:lstStyle/>
          <a:p>
            <a:r>
              <a:rPr lang="en-US" dirty="0" smtClean="0"/>
              <a:t>Megan </a:t>
            </a:r>
            <a:r>
              <a:rPr lang="en-US" dirty="0" err="1" smtClean="0"/>
              <a:t>Foran</a:t>
            </a:r>
            <a:r>
              <a:rPr lang="en-US" dirty="0" smtClean="0"/>
              <a:t>, Danny Jones, &amp; Frank Moynihan</a:t>
            </a:r>
            <a:br>
              <a:rPr lang="en-US" dirty="0" smtClean="0"/>
            </a:br>
            <a:r>
              <a:rPr lang="en-US" dirty="0" smtClean="0"/>
              <a:t>Dr. Bob Wilkinson, Ph.D.</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52400" y="1435464"/>
            <a:ext cx="8763000" cy="22221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Exploration of Existing Solutions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 Wilkinson’s Heart Teaching Model</a:t>
            </a:r>
            <a:endParaRPr lang="en-US" dirty="0"/>
          </a:p>
        </p:txBody>
      </p:sp>
      <p:sp>
        <p:nvSpPr>
          <p:cNvPr id="3" name="Content Placeholder 2"/>
          <p:cNvSpPr>
            <a:spLocks noGrp="1"/>
          </p:cNvSpPr>
          <p:nvPr>
            <p:ph sz="quarter" idx="1"/>
          </p:nvPr>
        </p:nvSpPr>
        <p:spPr/>
        <p:txBody>
          <a:bodyPr/>
          <a:lstStyle/>
          <a:p>
            <a:r>
              <a:rPr lang="en-US" dirty="0" smtClean="0"/>
              <a:t>Original prototype created at WUSTL Medical School</a:t>
            </a:r>
          </a:p>
          <a:p>
            <a:r>
              <a:rPr lang="en-US" dirty="0" smtClean="0"/>
              <a:t>Developed to model Frank-Starling’s Law of Heart</a:t>
            </a:r>
          </a:p>
          <a:p>
            <a:r>
              <a:rPr lang="en-US" dirty="0" smtClean="0"/>
              <a:t>Contains:</a:t>
            </a:r>
          </a:p>
          <a:p>
            <a:pPr lvl="1"/>
            <a:r>
              <a:rPr lang="en-US" dirty="0" smtClean="0"/>
              <a:t>Mock Left Ventricle</a:t>
            </a:r>
          </a:p>
          <a:p>
            <a:pPr lvl="1"/>
            <a:r>
              <a:rPr lang="en-US" dirty="0" smtClean="0"/>
              <a:t>Arteries</a:t>
            </a:r>
          </a:p>
          <a:p>
            <a:pPr lvl="1"/>
            <a:r>
              <a:rPr lang="en-US" dirty="0" smtClean="0"/>
              <a:t>Veins</a:t>
            </a:r>
          </a:p>
          <a:p>
            <a:pPr lvl="1"/>
            <a:r>
              <a:rPr lang="en-US" dirty="0" smtClean="0"/>
              <a:t>Resistance Vessels (</a:t>
            </a:r>
            <a:r>
              <a:rPr lang="en-US" dirty="0" err="1" smtClean="0"/>
              <a:t>ie</a:t>
            </a:r>
            <a:r>
              <a:rPr lang="en-US" dirty="0" smtClean="0"/>
              <a:t>. Capillary Bed)</a:t>
            </a:r>
          </a:p>
          <a:p>
            <a:r>
              <a:rPr lang="en-US" dirty="0" smtClean="0"/>
              <a:t>Compliance</a:t>
            </a:r>
          </a:p>
          <a:p>
            <a:pPr lvl="1"/>
            <a:r>
              <a:rPr lang="en-US" dirty="0" smtClean="0"/>
              <a:t>Veins 24 times more compliant than arteries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05400"/>
            <a:ext cx="7315200" cy="522288"/>
          </a:xfrm>
        </p:spPr>
        <p:txBody>
          <a:bodyPr/>
          <a:lstStyle/>
          <a:p>
            <a:r>
              <a:rPr lang="en-US" dirty="0" smtClean="0"/>
              <a:t>Image of Dr. Wilkinson’s Model</a:t>
            </a:r>
            <a:endParaRPr lang="en-US" dirty="0"/>
          </a:p>
        </p:txBody>
      </p:sp>
      <p:pic>
        <p:nvPicPr>
          <p:cNvPr id="13" name="Picture 12" descr="C:\Users\Owner\Documents\College Stuff\Senior Year\BME Design\WilkDevice.JPG"/>
          <p:cNvPicPr/>
          <p:nvPr/>
        </p:nvPicPr>
        <p:blipFill>
          <a:blip r:embed="rId3" cstate="print"/>
          <a:srcRect l="14961" t="10718" r="10630" b="3026"/>
          <a:stretch>
            <a:fillRect/>
          </a:stretch>
        </p:blipFill>
        <p:spPr bwMode="auto">
          <a:xfrm>
            <a:off x="1676400" y="228600"/>
            <a:ext cx="5562600" cy="4343400"/>
          </a:xfrm>
          <a:prstGeom prst="rect">
            <a:avLst/>
          </a:prstGeom>
          <a:noFill/>
          <a:ln w="28575">
            <a:solidFill>
              <a:schemeClr val="tx1"/>
            </a:solidFill>
            <a:miter lim="800000"/>
            <a:headEnd/>
            <a:tailEnd/>
          </a:ln>
        </p:spPr>
      </p:pic>
      <p:sp>
        <p:nvSpPr>
          <p:cNvPr id="4" name="Footer Placeholder 3"/>
          <p:cNvSpPr>
            <a:spLocks noGrp="1"/>
          </p:cNvSpPr>
          <p:nvPr>
            <p:ph type="ftr" sz="quarter" idx="11"/>
          </p:nvPr>
        </p:nvSpPr>
        <p:spPr>
          <a:xfrm>
            <a:off x="6553200" y="6400800"/>
            <a:ext cx="2362200" cy="457200"/>
          </a:xfrm>
        </p:spPr>
        <p:txBody>
          <a:bodyPr/>
          <a:lstStyle/>
          <a:p>
            <a:r>
              <a:rPr lang="en-US" dirty="0" smtClean="0"/>
              <a:t>Photo Source: Dr. Bob Wilkinson</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16512"/>
            <a:ext cx="7315200" cy="522288"/>
          </a:xfrm>
        </p:spPr>
        <p:txBody>
          <a:bodyPr/>
          <a:lstStyle/>
          <a:p>
            <a:r>
              <a:rPr lang="en-US" dirty="0" smtClean="0"/>
              <a:t>Detailed Drawing of Dr. Wilkinson’s Model</a:t>
            </a:r>
            <a:endParaRPr lang="en-US" dirty="0"/>
          </a:p>
        </p:txBody>
      </p:sp>
      <p:pic>
        <p:nvPicPr>
          <p:cNvPr id="5" name="Picture 4"/>
          <p:cNvPicPr/>
          <p:nvPr/>
        </p:nvPicPr>
        <p:blipFill>
          <a:blip r:embed="rId3" cstate="print"/>
          <a:srcRect/>
          <a:stretch>
            <a:fillRect/>
          </a:stretch>
        </p:blipFill>
        <p:spPr bwMode="auto">
          <a:xfrm rot="5400000">
            <a:off x="2362199" y="-76199"/>
            <a:ext cx="4343401" cy="4800600"/>
          </a:xfrm>
          <a:prstGeom prst="rect">
            <a:avLst/>
          </a:prstGeom>
          <a:noFill/>
          <a:ln w="28575">
            <a:solidFill>
              <a:schemeClr val="tx1"/>
            </a:solidFill>
            <a:miter lim="800000"/>
            <a:headEnd/>
            <a:tailEnd/>
          </a:ln>
        </p:spPr>
      </p:pic>
      <p:sp>
        <p:nvSpPr>
          <p:cNvPr id="4" name="Footer Placeholder 3"/>
          <p:cNvSpPr>
            <a:spLocks noGrp="1"/>
          </p:cNvSpPr>
          <p:nvPr>
            <p:ph type="ftr" sz="quarter" idx="11"/>
          </p:nvPr>
        </p:nvSpPr>
        <p:spPr>
          <a:xfrm>
            <a:off x="6553200" y="6400800"/>
            <a:ext cx="2362200" cy="457200"/>
          </a:xfrm>
        </p:spPr>
        <p:txBody>
          <a:bodyPr/>
          <a:lstStyle/>
          <a:p>
            <a:r>
              <a:rPr lang="en-US" dirty="0" smtClean="0"/>
              <a:t>Illustration By: Danny Jones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029200"/>
            <a:ext cx="7315200" cy="522288"/>
          </a:xfrm>
        </p:spPr>
        <p:txBody>
          <a:bodyPr/>
          <a:lstStyle/>
          <a:p>
            <a:r>
              <a:rPr lang="en-US" dirty="0" smtClean="0"/>
              <a:t>Specifications for Dr. Wilkinson’s Model</a:t>
            </a:r>
            <a:endParaRPr lang="en-US" dirty="0"/>
          </a:p>
        </p:txBody>
      </p:sp>
      <p:graphicFrame>
        <p:nvGraphicFramePr>
          <p:cNvPr id="7" name="Picture Placeholder 6"/>
          <p:cNvGraphicFramePr>
            <a:graphicFrameLocks noGrp="1"/>
          </p:cNvGraphicFramePr>
          <p:nvPr>
            <p:ph type="pic" idx="1"/>
          </p:nvPr>
        </p:nvGraphicFramePr>
        <p:xfrm>
          <a:off x="838200" y="838200"/>
          <a:ext cx="7543800" cy="3200400"/>
        </p:xfrm>
        <a:graphic>
          <a:graphicData uri="http://schemas.openxmlformats.org/drawingml/2006/table">
            <a:tbl>
              <a:tblPr/>
              <a:tblGrid>
                <a:gridCol w="2514600"/>
                <a:gridCol w="5029200"/>
              </a:tblGrid>
              <a:tr h="533400">
                <a:tc gridSpan="2">
                  <a:txBody>
                    <a:bodyPr/>
                    <a:lstStyle/>
                    <a:p>
                      <a:pPr marL="0" marR="0">
                        <a:lnSpc>
                          <a:spcPct val="200000"/>
                        </a:lnSpc>
                        <a:spcBef>
                          <a:spcPts val="0"/>
                        </a:spcBef>
                        <a:spcAft>
                          <a:spcPts val="0"/>
                        </a:spcAft>
                      </a:pPr>
                      <a:r>
                        <a:rPr lang="en-US" sz="1200" b="1" dirty="0" smtClean="0">
                          <a:solidFill>
                            <a:srgbClr val="943634"/>
                          </a:solidFill>
                          <a:latin typeface="Cambria"/>
                          <a:ea typeface="Times New Roman"/>
                          <a:cs typeface="Times New Roman"/>
                        </a:rPr>
                        <a:t>Dr. Wilkinson’s Heart Teaching Model Specifications</a:t>
                      </a:r>
                      <a:endParaRPr lang="en-US" sz="1100" dirty="0">
                        <a:latin typeface="Calibri"/>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tcPr>
                </a:tc>
                <a:tc hMerge="1">
                  <a:txBody>
                    <a:bodyPr/>
                    <a:lstStyle/>
                    <a:p>
                      <a:endParaRPr lang="en-US"/>
                    </a:p>
                  </a:txBody>
                  <a:tcPr/>
                </a:tc>
              </a:tr>
              <a:tr h="533400">
                <a:tc>
                  <a:txBody>
                    <a:bodyPr/>
                    <a:lstStyle/>
                    <a:p>
                      <a:pPr marL="0" marR="0" algn="l">
                        <a:lnSpc>
                          <a:spcPct val="200000"/>
                        </a:lnSpc>
                        <a:spcBef>
                          <a:spcPts val="0"/>
                        </a:spcBef>
                        <a:spcAft>
                          <a:spcPts val="0"/>
                        </a:spcAft>
                      </a:pPr>
                      <a:r>
                        <a:rPr lang="en-US" sz="1200" b="1">
                          <a:latin typeface="Cambria"/>
                          <a:ea typeface="Times New Roman"/>
                          <a:cs typeface="Times New Roman"/>
                        </a:rPr>
                        <a:t>Size</a:t>
                      </a:r>
                      <a:endParaRPr lang="en-US" sz="1100">
                        <a:latin typeface="Calibri"/>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marL="0" marR="0" algn="l">
                        <a:lnSpc>
                          <a:spcPct val="200000"/>
                        </a:lnSpc>
                        <a:spcBef>
                          <a:spcPts val="0"/>
                        </a:spcBef>
                        <a:spcAft>
                          <a:spcPts val="0"/>
                        </a:spcAft>
                      </a:pPr>
                      <a:r>
                        <a:rPr lang="en-US" sz="1200" dirty="0" smtClean="0">
                          <a:latin typeface="Calibri"/>
                          <a:ea typeface="Calibri"/>
                          <a:cs typeface="Times New Roman"/>
                        </a:rPr>
                        <a:t>Approx. 0.5 m x 0.5 m</a:t>
                      </a:r>
                      <a:endParaRPr lang="en-US" sz="1100" dirty="0">
                        <a:latin typeface="Calibri"/>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r>
              <a:tr h="533400">
                <a:tc>
                  <a:txBody>
                    <a:bodyPr/>
                    <a:lstStyle/>
                    <a:p>
                      <a:pPr marL="0" marR="0" algn="l">
                        <a:lnSpc>
                          <a:spcPct val="200000"/>
                        </a:lnSpc>
                        <a:spcBef>
                          <a:spcPts val="0"/>
                        </a:spcBef>
                        <a:spcAft>
                          <a:spcPts val="0"/>
                        </a:spcAft>
                      </a:pPr>
                      <a:r>
                        <a:rPr lang="en-US" sz="1200" b="1">
                          <a:latin typeface="Cambria"/>
                          <a:ea typeface="Times New Roman"/>
                          <a:cs typeface="Times New Roman"/>
                        </a:rPr>
                        <a:t>Weight</a:t>
                      </a:r>
                      <a:endParaRPr lang="en-US" sz="1100">
                        <a:latin typeface="Calibri"/>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1200" dirty="0" smtClean="0">
                          <a:latin typeface="Calibri"/>
                          <a:ea typeface="Calibri"/>
                          <a:cs typeface="Times New Roman"/>
                        </a:rPr>
                        <a:t>Approx. 2 kg</a:t>
                      </a:r>
                      <a:endParaRPr lang="en-US" sz="1100" dirty="0">
                        <a:latin typeface="Calibri"/>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533400">
                <a:tc>
                  <a:txBody>
                    <a:bodyPr/>
                    <a:lstStyle/>
                    <a:p>
                      <a:pPr marL="0" marR="0" algn="l">
                        <a:lnSpc>
                          <a:spcPct val="200000"/>
                        </a:lnSpc>
                        <a:spcBef>
                          <a:spcPts val="0"/>
                        </a:spcBef>
                        <a:spcAft>
                          <a:spcPts val="0"/>
                        </a:spcAft>
                      </a:pPr>
                      <a:r>
                        <a:rPr lang="en-US" sz="1200" b="1" dirty="0" smtClean="0">
                          <a:latin typeface="Cambria"/>
                          <a:ea typeface="Calibri"/>
                          <a:cs typeface="Times New Roman"/>
                        </a:rPr>
                        <a:t>Fluid</a:t>
                      </a:r>
                      <a:endParaRPr lang="en-US" sz="1100" dirty="0">
                        <a:latin typeface="Calibri"/>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marL="0" marR="0" algn="l">
                        <a:lnSpc>
                          <a:spcPct val="200000"/>
                        </a:lnSpc>
                        <a:spcBef>
                          <a:spcPts val="0"/>
                        </a:spcBef>
                        <a:spcAft>
                          <a:spcPts val="0"/>
                        </a:spcAft>
                      </a:pPr>
                      <a:r>
                        <a:rPr lang="en-US" sz="1200" dirty="0" smtClean="0">
                          <a:latin typeface="Calibri"/>
                          <a:ea typeface="Calibri"/>
                          <a:cs typeface="Times New Roman"/>
                        </a:rPr>
                        <a:t>Compressed</a:t>
                      </a:r>
                      <a:r>
                        <a:rPr lang="en-US" sz="1200" baseline="0" dirty="0" smtClean="0">
                          <a:latin typeface="Calibri"/>
                          <a:ea typeface="Calibri"/>
                          <a:cs typeface="Times New Roman"/>
                        </a:rPr>
                        <a:t> air</a:t>
                      </a:r>
                      <a:endParaRPr lang="en-US" sz="1100" dirty="0">
                        <a:latin typeface="Calibri"/>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r>
              <a:tr h="533400">
                <a:tc>
                  <a:txBody>
                    <a:bodyPr/>
                    <a:lstStyle/>
                    <a:p>
                      <a:pPr marL="0" marR="0" algn="l">
                        <a:lnSpc>
                          <a:spcPct val="200000"/>
                        </a:lnSpc>
                        <a:spcBef>
                          <a:spcPts val="0"/>
                        </a:spcBef>
                        <a:spcAft>
                          <a:spcPts val="0"/>
                        </a:spcAft>
                      </a:pPr>
                      <a:r>
                        <a:rPr lang="en-US" sz="1200" b="1">
                          <a:latin typeface="Cambria"/>
                          <a:ea typeface="Times New Roman"/>
                          <a:cs typeface="Times New Roman"/>
                        </a:rPr>
                        <a:t>Power</a:t>
                      </a:r>
                      <a:endParaRPr lang="en-US" sz="1100">
                        <a:latin typeface="Calibri"/>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1200" dirty="0">
                          <a:latin typeface="Calibri"/>
                          <a:ea typeface="Calibri"/>
                          <a:cs typeface="Times New Roman"/>
                        </a:rPr>
                        <a:t>Mechanical</a:t>
                      </a:r>
                      <a:endParaRPr lang="en-US" sz="1100" dirty="0">
                        <a:latin typeface="Calibri"/>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533400">
                <a:tc>
                  <a:txBody>
                    <a:bodyPr/>
                    <a:lstStyle/>
                    <a:p>
                      <a:pPr marL="0" marR="0" algn="l">
                        <a:lnSpc>
                          <a:spcPct val="200000"/>
                        </a:lnSpc>
                        <a:spcBef>
                          <a:spcPts val="0"/>
                        </a:spcBef>
                        <a:spcAft>
                          <a:spcPts val="0"/>
                        </a:spcAft>
                      </a:pPr>
                      <a:r>
                        <a:rPr lang="en-US" sz="1200" b="1">
                          <a:latin typeface="Cambria"/>
                          <a:ea typeface="Times New Roman"/>
                          <a:cs typeface="Times New Roman"/>
                        </a:rPr>
                        <a:t>Pressure Measurements</a:t>
                      </a:r>
                      <a:endParaRPr lang="en-US" sz="1100">
                        <a:latin typeface="Calibri"/>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marL="0" marR="0" algn="l">
                        <a:lnSpc>
                          <a:spcPct val="200000"/>
                        </a:lnSpc>
                        <a:spcBef>
                          <a:spcPts val="0"/>
                        </a:spcBef>
                        <a:spcAft>
                          <a:spcPts val="0"/>
                        </a:spcAft>
                      </a:pPr>
                      <a:r>
                        <a:rPr lang="en-US" sz="1100" dirty="0" smtClean="0">
                          <a:latin typeface="Calibri"/>
                          <a:ea typeface="Calibri"/>
                          <a:cs typeface="Times New Roman"/>
                        </a:rPr>
                        <a:t>None</a:t>
                      </a:r>
                      <a:endParaRPr lang="en-US" sz="1100" dirty="0">
                        <a:latin typeface="Calibri"/>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 Wilkinson’s Heart Teaching Model</a:t>
            </a:r>
            <a:endParaRPr lang="en-US" dirty="0"/>
          </a:p>
        </p:txBody>
      </p:sp>
      <p:sp>
        <p:nvSpPr>
          <p:cNvPr id="3" name="Text Placeholder 2"/>
          <p:cNvSpPr>
            <a:spLocks noGrp="1"/>
          </p:cNvSpPr>
          <p:nvPr>
            <p:ph type="body" idx="1"/>
          </p:nvPr>
        </p:nvSpPr>
        <p:spPr/>
        <p:txBody>
          <a:bodyPr/>
          <a:lstStyle/>
          <a:p>
            <a:r>
              <a:rPr lang="en-US" dirty="0" smtClean="0"/>
              <a:t>Pros</a:t>
            </a:r>
            <a:endParaRPr lang="en-US" dirty="0"/>
          </a:p>
        </p:txBody>
      </p:sp>
      <p:sp>
        <p:nvSpPr>
          <p:cNvPr id="4" name="Text Placeholder 3"/>
          <p:cNvSpPr>
            <a:spLocks noGrp="1"/>
          </p:cNvSpPr>
          <p:nvPr>
            <p:ph type="body" sz="half" idx="3"/>
          </p:nvPr>
        </p:nvSpPr>
        <p:spPr/>
        <p:txBody>
          <a:bodyPr/>
          <a:lstStyle/>
          <a:p>
            <a:r>
              <a:rPr lang="en-US" dirty="0" smtClean="0"/>
              <a:t>Cons</a:t>
            </a:r>
            <a:endParaRPr lang="en-US" dirty="0"/>
          </a:p>
        </p:txBody>
      </p:sp>
      <p:sp>
        <p:nvSpPr>
          <p:cNvPr id="5" name="Content Placeholder 4"/>
          <p:cNvSpPr>
            <a:spLocks noGrp="1"/>
          </p:cNvSpPr>
          <p:nvPr>
            <p:ph sz="half" idx="2"/>
          </p:nvPr>
        </p:nvSpPr>
        <p:spPr/>
        <p:txBody>
          <a:bodyPr/>
          <a:lstStyle/>
          <a:p>
            <a:r>
              <a:rPr lang="en-US" dirty="0" smtClean="0"/>
              <a:t>Effective instructional and learning device</a:t>
            </a:r>
          </a:p>
          <a:p>
            <a:r>
              <a:rPr lang="en-US" dirty="0" smtClean="0"/>
              <a:t>Mechanical Input</a:t>
            </a:r>
          </a:p>
          <a:p>
            <a:r>
              <a:rPr lang="en-US" dirty="0" smtClean="0"/>
              <a:t>Easily used and mobile</a:t>
            </a:r>
          </a:p>
          <a:p>
            <a:pPr lvl="1"/>
            <a:r>
              <a:rPr lang="en-US" dirty="0" smtClean="0"/>
              <a:t>Compact</a:t>
            </a:r>
          </a:p>
          <a:p>
            <a:r>
              <a:rPr lang="en-US" dirty="0" smtClean="0"/>
              <a:t>Fairly simple to construct</a:t>
            </a:r>
          </a:p>
          <a:p>
            <a:endParaRPr lang="en-US" dirty="0"/>
          </a:p>
        </p:txBody>
      </p:sp>
      <p:sp>
        <p:nvSpPr>
          <p:cNvPr id="6" name="Content Placeholder 5"/>
          <p:cNvSpPr>
            <a:spLocks noGrp="1"/>
          </p:cNvSpPr>
          <p:nvPr>
            <p:ph sz="half" idx="4"/>
          </p:nvPr>
        </p:nvSpPr>
        <p:spPr/>
        <p:txBody>
          <a:bodyPr/>
          <a:lstStyle/>
          <a:p>
            <a:r>
              <a:rPr lang="en-US" dirty="0" smtClean="0"/>
              <a:t>Latex Balloons for arteries and veins</a:t>
            </a:r>
          </a:p>
          <a:p>
            <a:r>
              <a:rPr lang="en-US" dirty="0" smtClean="0"/>
              <a:t>Leaks</a:t>
            </a:r>
          </a:p>
          <a:p>
            <a:pPr lvl="1"/>
            <a:r>
              <a:rPr lang="en-US" dirty="0" smtClean="0"/>
              <a:t>Air used in system</a:t>
            </a:r>
          </a:p>
          <a:p>
            <a:r>
              <a:rPr lang="en-US" dirty="0" smtClean="0"/>
              <a:t>No quantitative measure of pressure</a:t>
            </a:r>
          </a:p>
          <a:p>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4962"/>
            <a:ext cx="8077200" cy="884238"/>
          </a:xfrm>
        </p:spPr>
        <p:txBody>
          <a:bodyPr>
            <a:normAutofit/>
          </a:bodyPr>
          <a:lstStyle/>
          <a:p>
            <a:r>
              <a:rPr lang="en-US" sz="3200" dirty="0" smtClean="0"/>
              <a:t>Circulatory System Model for Undergraduates</a:t>
            </a:r>
            <a:endParaRPr lang="en-US" sz="3200" dirty="0"/>
          </a:p>
        </p:txBody>
      </p:sp>
      <p:sp>
        <p:nvSpPr>
          <p:cNvPr id="3" name="Content Placeholder 2"/>
          <p:cNvSpPr>
            <a:spLocks noGrp="1"/>
          </p:cNvSpPr>
          <p:nvPr>
            <p:ph sz="quarter" idx="1"/>
          </p:nvPr>
        </p:nvSpPr>
        <p:spPr>
          <a:xfrm>
            <a:off x="762000" y="1524000"/>
            <a:ext cx="7772400" cy="4572000"/>
          </a:xfrm>
        </p:spPr>
        <p:txBody>
          <a:bodyPr/>
          <a:lstStyle/>
          <a:p>
            <a:r>
              <a:rPr lang="en-US" dirty="0" smtClean="0"/>
              <a:t>Department of Biological Sciences, Butler University</a:t>
            </a:r>
          </a:p>
          <a:p>
            <a:r>
              <a:rPr lang="en-US" dirty="0" smtClean="0"/>
              <a:t>Developed to give students better grasp of cardiovascular physiology</a:t>
            </a:r>
          </a:p>
          <a:p>
            <a:r>
              <a:rPr lang="en-US" dirty="0" smtClean="0"/>
              <a:t>Designed to be easy to construct from basic materials</a:t>
            </a:r>
          </a:p>
          <a:p>
            <a:r>
              <a:rPr lang="en-US" dirty="0" smtClean="0"/>
              <a:t>Contains:</a:t>
            </a:r>
          </a:p>
          <a:p>
            <a:pPr lvl="1"/>
            <a:r>
              <a:rPr lang="en-US" dirty="0" smtClean="0"/>
              <a:t>Mock Heart Chamber</a:t>
            </a:r>
          </a:p>
          <a:p>
            <a:pPr lvl="1"/>
            <a:r>
              <a:rPr lang="en-US" dirty="0" smtClean="0"/>
              <a:t>Arteries</a:t>
            </a:r>
          </a:p>
          <a:p>
            <a:pPr lvl="1"/>
            <a:r>
              <a:rPr lang="en-US" dirty="0" smtClean="0"/>
              <a:t>Veins</a:t>
            </a:r>
          </a:p>
          <a:p>
            <a:pPr lvl="1"/>
            <a:r>
              <a:rPr lang="en-US" dirty="0" smtClean="0"/>
              <a:t>Capillary Bed</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16512"/>
            <a:ext cx="7315200" cy="522288"/>
          </a:xfrm>
        </p:spPr>
        <p:txBody>
          <a:bodyPr/>
          <a:lstStyle/>
          <a:p>
            <a:r>
              <a:rPr lang="en-US" dirty="0" smtClean="0"/>
              <a:t>Diagram of Circulatory System Model</a:t>
            </a:r>
            <a:endParaRPr lang="en-US" dirty="0"/>
          </a:p>
        </p:txBody>
      </p:sp>
      <p:pic>
        <p:nvPicPr>
          <p:cNvPr id="5" name="Picture 4"/>
          <p:cNvPicPr/>
          <p:nvPr/>
        </p:nvPicPr>
        <p:blipFill>
          <a:blip r:embed="rId3" cstate="print"/>
          <a:srcRect l="23377" t="36247" r="25423" b="10797"/>
          <a:stretch>
            <a:fillRect/>
          </a:stretch>
        </p:blipFill>
        <p:spPr bwMode="auto">
          <a:xfrm>
            <a:off x="1219200" y="381000"/>
            <a:ext cx="6400800" cy="4038600"/>
          </a:xfrm>
          <a:prstGeom prst="rect">
            <a:avLst/>
          </a:prstGeom>
          <a:noFill/>
          <a:ln w="28575">
            <a:solidFill>
              <a:schemeClr val="tx1"/>
            </a:solidFill>
            <a:miter lim="800000"/>
            <a:headEnd/>
            <a:tailEnd/>
          </a:ln>
        </p:spPr>
      </p:pic>
      <p:sp>
        <p:nvSpPr>
          <p:cNvPr id="6" name="Footer Placeholder 3"/>
          <p:cNvSpPr>
            <a:spLocks noGrp="1"/>
          </p:cNvSpPr>
          <p:nvPr>
            <p:ph type="ftr" sz="quarter" idx="11"/>
          </p:nvPr>
        </p:nvSpPr>
        <p:spPr>
          <a:xfrm>
            <a:off x="6553200" y="6400800"/>
            <a:ext cx="2362200" cy="457200"/>
          </a:xfrm>
        </p:spPr>
        <p:txBody>
          <a:bodyPr/>
          <a:lstStyle/>
          <a:p>
            <a:r>
              <a:rPr lang="en-US" dirty="0" smtClean="0"/>
              <a:t>Photo Source: Smith, 1999</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92712"/>
            <a:ext cx="7315200" cy="522288"/>
          </a:xfrm>
        </p:spPr>
        <p:txBody>
          <a:bodyPr/>
          <a:lstStyle/>
          <a:p>
            <a:r>
              <a:rPr lang="en-US" dirty="0" smtClean="0"/>
              <a:t>Circulatory System Model Specifications</a:t>
            </a:r>
            <a:endParaRPr lang="en-US" dirty="0"/>
          </a:p>
        </p:txBody>
      </p:sp>
      <p:graphicFrame>
        <p:nvGraphicFramePr>
          <p:cNvPr id="5" name="Table 4"/>
          <p:cNvGraphicFramePr>
            <a:graphicFrameLocks noGrp="1"/>
          </p:cNvGraphicFramePr>
          <p:nvPr/>
        </p:nvGraphicFramePr>
        <p:xfrm>
          <a:off x="838200" y="838200"/>
          <a:ext cx="7543800" cy="3200400"/>
        </p:xfrm>
        <a:graphic>
          <a:graphicData uri="http://schemas.openxmlformats.org/drawingml/2006/table">
            <a:tbl>
              <a:tblPr/>
              <a:tblGrid>
                <a:gridCol w="2514600"/>
                <a:gridCol w="5029200"/>
              </a:tblGrid>
              <a:tr h="533400">
                <a:tc gridSpan="2">
                  <a:txBody>
                    <a:bodyPr/>
                    <a:lstStyle/>
                    <a:p>
                      <a:pPr marL="0" marR="0" algn="l">
                        <a:lnSpc>
                          <a:spcPct val="200000"/>
                        </a:lnSpc>
                        <a:spcBef>
                          <a:spcPts val="0"/>
                        </a:spcBef>
                        <a:spcAft>
                          <a:spcPts val="0"/>
                        </a:spcAft>
                      </a:pPr>
                      <a:r>
                        <a:rPr lang="en-US" sz="1200" b="1" dirty="0" smtClean="0">
                          <a:solidFill>
                            <a:srgbClr val="943634"/>
                          </a:solidFill>
                          <a:latin typeface="Cambria"/>
                          <a:ea typeface="Times New Roman"/>
                          <a:cs typeface="Times New Roman"/>
                        </a:rPr>
                        <a:t>Circulatory </a:t>
                      </a:r>
                      <a:r>
                        <a:rPr lang="en-US" sz="1200" b="1" dirty="0">
                          <a:solidFill>
                            <a:srgbClr val="943634"/>
                          </a:solidFill>
                          <a:latin typeface="Cambria"/>
                          <a:ea typeface="Times New Roman"/>
                          <a:cs typeface="Times New Roman"/>
                        </a:rPr>
                        <a:t>System Model for Undergraduates Specifications</a:t>
                      </a:r>
                      <a:endParaRPr lang="en-US" sz="1100" dirty="0">
                        <a:latin typeface="Calibri"/>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tcPr>
                </a:tc>
                <a:tc hMerge="1">
                  <a:txBody>
                    <a:bodyPr/>
                    <a:lstStyle/>
                    <a:p>
                      <a:endParaRPr lang="en-US"/>
                    </a:p>
                  </a:txBody>
                  <a:tcPr/>
                </a:tc>
              </a:tr>
              <a:tr h="533400">
                <a:tc>
                  <a:txBody>
                    <a:bodyPr/>
                    <a:lstStyle/>
                    <a:p>
                      <a:pPr marL="0" marR="0" algn="l">
                        <a:lnSpc>
                          <a:spcPct val="200000"/>
                        </a:lnSpc>
                        <a:spcBef>
                          <a:spcPts val="0"/>
                        </a:spcBef>
                        <a:spcAft>
                          <a:spcPts val="0"/>
                        </a:spcAft>
                      </a:pPr>
                      <a:r>
                        <a:rPr lang="en-US" sz="1200" b="1">
                          <a:latin typeface="Cambria"/>
                          <a:ea typeface="Times New Roman"/>
                          <a:cs typeface="Times New Roman"/>
                        </a:rPr>
                        <a:t>Size</a:t>
                      </a:r>
                      <a:endParaRPr lang="en-US" sz="1100">
                        <a:latin typeface="Calibri"/>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marL="0" marR="0" algn="l">
                        <a:lnSpc>
                          <a:spcPct val="200000"/>
                        </a:lnSpc>
                        <a:spcBef>
                          <a:spcPts val="0"/>
                        </a:spcBef>
                        <a:spcAft>
                          <a:spcPts val="0"/>
                        </a:spcAft>
                      </a:pPr>
                      <a:r>
                        <a:rPr lang="en-US" sz="1200" dirty="0">
                          <a:latin typeface="Calibri"/>
                          <a:ea typeface="Calibri"/>
                          <a:cs typeface="Times New Roman"/>
                        </a:rPr>
                        <a:t>10 ft in </a:t>
                      </a:r>
                      <a:r>
                        <a:rPr lang="en-US" sz="1200" dirty="0" smtClean="0">
                          <a:latin typeface="Calibri"/>
                          <a:ea typeface="Calibri"/>
                          <a:cs typeface="Times New Roman"/>
                        </a:rPr>
                        <a:t>circumference (approx.</a:t>
                      </a:r>
                      <a:r>
                        <a:rPr lang="en-US" sz="1200" baseline="0" dirty="0" smtClean="0">
                          <a:latin typeface="Calibri"/>
                          <a:ea typeface="Calibri"/>
                          <a:cs typeface="Times New Roman"/>
                        </a:rPr>
                        <a:t> 3 m)</a:t>
                      </a:r>
                      <a:endParaRPr lang="en-US" sz="1100" dirty="0">
                        <a:latin typeface="Calibri"/>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r>
              <a:tr h="533400">
                <a:tc>
                  <a:txBody>
                    <a:bodyPr/>
                    <a:lstStyle/>
                    <a:p>
                      <a:pPr marL="0" marR="0" algn="l">
                        <a:lnSpc>
                          <a:spcPct val="200000"/>
                        </a:lnSpc>
                        <a:spcBef>
                          <a:spcPts val="0"/>
                        </a:spcBef>
                        <a:spcAft>
                          <a:spcPts val="0"/>
                        </a:spcAft>
                      </a:pPr>
                      <a:r>
                        <a:rPr lang="en-US" sz="1200" b="1">
                          <a:latin typeface="Cambria"/>
                          <a:ea typeface="Times New Roman"/>
                          <a:cs typeface="Times New Roman"/>
                        </a:rPr>
                        <a:t>Weight</a:t>
                      </a:r>
                      <a:endParaRPr lang="en-US" sz="1100">
                        <a:latin typeface="Calibri"/>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1200">
                          <a:latin typeface="Calibri"/>
                          <a:ea typeface="Calibri"/>
                          <a:cs typeface="Times New Roman"/>
                        </a:rPr>
                        <a:t>Not specified (Lightweight assumed)</a:t>
                      </a:r>
                      <a:endParaRPr lang="en-US" sz="1100">
                        <a:latin typeface="Calibri"/>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533400">
                <a:tc>
                  <a:txBody>
                    <a:bodyPr/>
                    <a:lstStyle/>
                    <a:p>
                      <a:pPr marL="0" marR="0" algn="l">
                        <a:lnSpc>
                          <a:spcPct val="200000"/>
                        </a:lnSpc>
                        <a:spcBef>
                          <a:spcPts val="0"/>
                        </a:spcBef>
                        <a:spcAft>
                          <a:spcPts val="0"/>
                        </a:spcAft>
                      </a:pPr>
                      <a:r>
                        <a:rPr lang="en-US" sz="1200" b="1" dirty="0" smtClean="0">
                          <a:latin typeface="Cambria"/>
                          <a:ea typeface="Calibri"/>
                          <a:cs typeface="Times New Roman"/>
                        </a:rPr>
                        <a:t>Fluid</a:t>
                      </a:r>
                      <a:endParaRPr lang="en-US" sz="1100" dirty="0">
                        <a:latin typeface="Calibri"/>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marL="0" marR="0" algn="l">
                        <a:lnSpc>
                          <a:spcPct val="200000"/>
                        </a:lnSpc>
                        <a:spcBef>
                          <a:spcPts val="0"/>
                        </a:spcBef>
                        <a:spcAft>
                          <a:spcPts val="0"/>
                        </a:spcAft>
                      </a:pPr>
                      <a:r>
                        <a:rPr lang="en-US" sz="1200" dirty="0">
                          <a:latin typeface="Calibri"/>
                          <a:ea typeface="Calibri"/>
                          <a:cs typeface="Times New Roman"/>
                        </a:rPr>
                        <a:t>2-3 liters of water</a:t>
                      </a:r>
                      <a:endParaRPr lang="en-US" sz="1100" dirty="0">
                        <a:latin typeface="Calibri"/>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r>
              <a:tr h="533400">
                <a:tc>
                  <a:txBody>
                    <a:bodyPr/>
                    <a:lstStyle/>
                    <a:p>
                      <a:pPr marL="0" marR="0" algn="l">
                        <a:lnSpc>
                          <a:spcPct val="200000"/>
                        </a:lnSpc>
                        <a:spcBef>
                          <a:spcPts val="0"/>
                        </a:spcBef>
                        <a:spcAft>
                          <a:spcPts val="0"/>
                        </a:spcAft>
                      </a:pPr>
                      <a:r>
                        <a:rPr lang="en-US" sz="1200" b="1">
                          <a:latin typeface="Cambria"/>
                          <a:ea typeface="Times New Roman"/>
                          <a:cs typeface="Times New Roman"/>
                        </a:rPr>
                        <a:t>Power</a:t>
                      </a:r>
                      <a:endParaRPr lang="en-US" sz="1100">
                        <a:latin typeface="Calibri"/>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1200" dirty="0">
                          <a:latin typeface="Calibri"/>
                          <a:ea typeface="Calibri"/>
                          <a:cs typeface="Times New Roman"/>
                        </a:rPr>
                        <a:t>Mechanical</a:t>
                      </a:r>
                      <a:endParaRPr lang="en-US" sz="1100" dirty="0">
                        <a:latin typeface="Calibri"/>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533400">
                <a:tc>
                  <a:txBody>
                    <a:bodyPr/>
                    <a:lstStyle/>
                    <a:p>
                      <a:pPr marL="0" marR="0" algn="l">
                        <a:lnSpc>
                          <a:spcPct val="200000"/>
                        </a:lnSpc>
                        <a:spcBef>
                          <a:spcPts val="0"/>
                        </a:spcBef>
                        <a:spcAft>
                          <a:spcPts val="0"/>
                        </a:spcAft>
                      </a:pPr>
                      <a:r>
                        <a:rPr lang="en-US" sz="1200" b="1">
                          <a:latin typeface="Cambria"/>
                          <a:ea typeface="Times New Roman"/>
                          <a:cs typeface="Times New Roman"/>
                        </a:rPr>
                        <a:t>Pressure Measurements</a:t>
                      </a:r>
                      <a:endParaRPr lang="en-US" sz="1100">
                        <a:latin typeface="Calibri"/>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marL="0" marR="0" algn="l">
                        <a:lnSpc>
                          <a:spcPct val="200000"/>
                        </a:lnSpc>
                        <a:spcBef>
                          <a:spcPts val="0"/>
                        </a:spcBef>
                        <a:spcAft>
                          <a:spcPts val="0"/>
                        </a:spcAft>
                      </a:pPr>
                      <a:r>
                        <a:rPr lang="en-US" sz="1200" dirty="0">
                          <a:latin typeface="Calibri"/>
                          <a:ea typeface="Calibri"/>
                          <a:cs typeface="Times New Roman"/>
                        </a:rPr>
                        <a:t>Transducer injected via needle near capillary bed</a:t>
                      </a:r>
                      <a:endParaRPr lang="en-US" sz="1100" dirty="0">
                        <a:latin typeface="Calibri"/>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1143000"/>
          </a:xfrm>
        </p:spPr>
        <p:txBody>
          <a:bodyPr>
            <a:noAutofit/>
          </a:bodyPr>
          <a:lstStyle/>
          <a:p>
            <a:r>
              <a:rPr lang="en-US" sz="3200" dirty="0" smtClean="0"/>
              <a:t>Circulatory System Model for Undergraduates</a:t>
            </a:r>
            <a:endParaRPr lang="en-US" sz="3200" dirty="0"/>
          </a:p>
        </p:txBody>
      </p:sp>
      <p:sp>
        <p:nvSpPr>
          <p:cNvPr id="3" name="Text Placeholder 2"/>
          <p:cNvSpPr>
            <a:spLocks noGrp="1"/>
          </p:cNvSpPr>
          <p:nvPr>
            <p:ph type="body" idx="1"/>
          </p:nvPr>
        </p:nvSpPr>
        <p:spPr/>
        <p:txBody>
          <a:bodyPr/>
          <a:lstStyle/>
          <a:p>
            <a:r>
              <a:rPr lang="en-US" dirty="0" smtClean="0"/>
              <a:t>Pros</a:t>
            </a:r>
            <a:endParaRPr lang="en-US" dirty="0"/>
          </a:p>
        </p:txBody>
      </p:sp>
      <p:sp>
        <p:nvSpPr>
          <p:cNvPr id="4" name="Text Placeholder 3"/>
          <p:cNvSpPr>
            <a:spLocks noGrp="1"/>
          </p:cNvSpPr>
          <p:nvPr>
            <p:ph type="body" sz="half" idx="3"/>
          </p:nvPr>
        </p:nvSpPr>
        <p:spPr/>
        <p:txBody>
          <a:bodyPr/>
          <a:lstStyle/>
          <a:p>
            <a:r>
              <a:rPr lang="en-US" dirty="0" smtClean="0"/>
              <a:t>Cons</a:t>
            </a:r>
            <a:endParaRPr lang="en-US" dirty="0"/>
          </a:p>
        </p:txBody>
      </p:sp>
      <p:sp>
        <p:nvSpPr>
          <p:cNvPr id="5" name="Content Placeholder 4"/>
          <p:cNvSpPr>
            <a:spLocks noGrp="1"/>
          </p:cNvSpPr>
          <p:nvPr>
            <p:ph sz="half" idx="2"/>
          </p:nvPr>
        </p:nvSpPr>
        <p:spPr/>
        <p:txBody>
          <a:bodyPr/>
          <a:lstStyle/>
          <a:p>
            <a:r>
              <a:rPr lang="en-US" dirty="0" smtClean="0"/>
              <a:t>Inexpensive</a:t>
            </a:r>
          </a:p>
          <a:p>
            <a:r>
              <a:rPr lang="en-US" dirty="0" smtClean="0"/>
              <a:t>Liquid used in the system versus air</a:t>
            </a:r>
          </a:p>
          <a:p>
            <a:r>
              <a:rPr lang="en-US" dirty="0" smtClean="0"/>
              <a:t>Mechanical Input</a:t>
            </a:r>
          </a:p>
          <a:p>
            <a:endParaRPr lang="en-US" dirty="0"/>
          </a:p>
        </p:txBody>
      </p:sp>
      <p:sp>
        <p:nvSpPr>
          <p:cNvPr id="6" name="Content Placeholder 5"/>
          <p:cNvSpPr>
            <a:spLocks noGrp="1"/>
          </p:cNvSpPr>
          <p:nvPr>
            <p:ph sz="half" idx="4"/>
          </p:nvPr>
        </p:nvSpPr>
        <p:spPr/>
        <p:txBody>
          <a:bodyPr/>
          <a:lstStyle/>
          <a:p>
            <a:r>
              <a:rPr lang="en-US" dirty="0" smtClean="0"/>
              <a:t>Not Sustainable/ Long Lasting </a:t>
            </a:r>
          </a:p>
          <a:p>
            <a:r>
              <a:rPr lang="en-US" dirty="0" smtClean="0"/>
              <a:t>Pressure measurements by means of a needle</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Mock Circulatory Apparatus</a:t>
            </a:r>
            <a:endParaRPr lang="en-US" dirty="0"/>
          </a:p>
        </p:txBody>
      </p:sp>
      <p:sp>
        <p:nvSpPr>
          <p:cNvPr id="3" name="Content Placeholder 2"/>
          <p:cNvSpPr>
            <a:spLocks noGrp="1"/>
          </p:cNvSpPr>
          <p:nvPr>
            <p:ph sz="quarter" idx="1"/>
          </p:nvPr>
        </p:nvSpPr>
        <p:spPr/>
        <p:txBody>
          <a:bodyPr/>
          <a:lstStyle/>
          <a:p>
            <a:r>
              <a:rPr lang="en-US" dirty="0" smtClean="0"/>
              <a:t>Created by Jeremy Low and Mark Alan Von </a:t>
            </a:r>
            <a:r>
              <a:rPr lang="en-US" dirty="0" err="1" smtClean="0"/>
              <a:t>Huben</a:t>
            </a:r>
            <a:endParaRPr lang="en-US" dirty="0" smtClean="0"/>
          </a:p>
          <a:p>
            <a:r>
              <a:rPr lang="en-US" dirty="0" smtClean="0"/>
              <a:t>U.S. Patent 2007/0054256A1</a:t>
            </a:r>
          </a:p>
          <a:p>
            <a:r>
              <a:rPr lang="en-US" dirty="0" smtClean="0"/>
              <a:t>Developed in a clinical setting</a:t>
            </a:r>
          </a:p>
          <a:p>
            <a:r>
              <a:rPr lang="en-US" dirty="0" smtClean="0"/>
              <a:t>Used to understand circulatory system and to analyze it under various heart and vascular conditions</a:t>
            </a:r>
          </a:p>
          <a:p>
            <a:r>
              <a:rPr lang="en-US" dirty="0" smtClean="0"/>
              <a:t>Contains:</a:t>
            </a:r>
          </a:p>
          <a:p>
            <a:pPr lvl="1"/>
            <a:r>
              <a:rPr lang="en-US" dirty="0" smtClean="0"/>
              <a:t>Mock Left Ventricle</a:t>
            </a:r>
          </a:p>
          <a:p>
            <a:pPr lvl="1"/>
            <a:r>
              <a:rPr lang="en-US" dirty="0" smtClean="0"/>
              <a:t>Reservoirs (</a:t>
            </a:r>
            <a:r>
              <a:rPr lang="en-US" dirty="0" err="1" smtClean="0"/>
              <a:t>Afterload</a:t>
            </a:r>
            <a:r>
              <a:rPr lang="en-US" dirty="0" smtClean="0"/>
              <a:t> and Preload)</a:t>
            </a:r>
          </a:p>
          <a:p>
            <a:pPr lvl="1"/>
            <a:r>
              <a:rPr lang="en-US" dirty="0" smtClean="0"/>
              <a:t>Vessels</a:t>
            </a:r>
          </a:p>
          <a:p>
            <a:pPr lvl="1"/>
            <a:r>
              <a:rPr lang="en-US" dirty="0" err="1" smtClean="0"/>
              <a:t>Valveless</a:t>
            </a:r>
            <a:r>
              <a:rPr lang="en-US" dirty="0" smtClean="0"/>
              <a:t> Pump</a:t>
            </a:r>
          </a:p>
          <a:p>
            <a:pPr lvl="1"/>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81600"/>
            <a:ext cx="7315200" cy="522288"/>
          </a:xfrm>
        </p:spPr>
        <p:txBody>
          <a:bodyPr/>
          <a:lstStyle/>
          <a:p>
            <a:r>
              <a:rPr lang="en-US" dirty="0" smtClean="0"/>
              <a:t>Diagram of Mock Circulatory Apparatus</a:t>
            </a:r>
            <a:endParaRPr lang="en-US" dirty="0"/>
          </a:p>
        </p:txBody>
      </p:sp>
      <p:pic>
        <p:nvPicPr>
          <p:cNvPr id="5" name="Picture 4"/>
          <p:cNvPicPr/>
          <p:nvPr/>
        </p:nvPicPr>
        <p:blipFill>
          <a:blip r:embed="rId2" cstate="print"/>
          <a:srcRect l="31697" t="25256" r="33084" b="15017"/>
          <a:stretch>
            <a:fillRect/>
          </a:stretch>
        </p:blipFill>
        <p:spPr bwMode="auto">
          <a:xfrm>
            <a:off x="2514600" y="228600"/>
            <a:ext cx="4038600" cy="4267200"/>
          </a:xfrm>
          <a:prstGeom prst="rect">
            <a:avLst/>
          </a:prstGeom>
          <a:noFill/>
          <a:ln w="28575">
            <a:solidFill>
              <a:schemeClr val="tx1"/>
            </a:solidFill>
            <a:miter lim="800000"/>
            <a:headEnd/>
            <a:tailEnd/>
          </a:ln>
        </p:spPr>
      </p:pic>
      <p:sp>
        <p:nvSpPr>
          <p:cNvPr id="4" name="Footer Placeholder 3"/>
          <p:cNvSpPr>
            <a:spLocks noGrp="1"/>
          </p:cNvSpPr>
          <p:nvPr>
            <p:ph type="ftr" sz="quarter" idx="11"/>
          </p:nvPr>
        </p:nvSpPr>
        <p:spPr>
          <a:xfrm>
            <a:off x="6553200" y="6400800"/>
            <a:ext cx="2362200" cy="457200"/>
          </a:xfrm>
        </p:spPr>
        <p:txBody>
          <a:bodyPr/>
          <a:lstStyle/>
          <a:p>
            <a:r>
              <a:rPr lang="en-US" dirty="0" smtClean="0"/>
              <a:t>Photo Source: Low, 2007</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268912"/>
            <a:ext cx="7315200" cy="522288"/>
          </a:xfrm>
        </p:spPr>
        <p:txBody>
          <a:bodyPr/>
          <a:lstStyle/>
          <a:p>
            <a:r>
              <a:rPr lang="en-US" dirty="0" smtClean="0"/>
              <a:t>Mock Circulatory Apparatus Specifications</a:t>
            </a:r>
            <a:endParaRPr lang="en-US" dirty="0"/>
          </a:p>
        </p:txBody>
      </p:sp>
      <p:graphicFrame>
        <p:nvGraphicFramePr>
          <p:cNvPr id="5" name="Table 4"/>
          <p:cNvGraphicFramePr>
            <a:graphicFrameLocks noGrp="1"/>
          </p:cNvGraphicFramePr>
          <p:nvPr/>
        </p:nvGraphicFramePr>
        <p:xfrm>
          <a:off x="1219200" y="838200"/>
          <a:ext cx="6781800" cy="2971802"/>
        </p:xfrm>
        <a:graphic>
          <a:graphicData uri="http://schemas.openxmlformats.org/drawingml/2006/table">
            <a:tbl>
              <a:tblPr/>
              <a:tblGrid>
                <a:gridCol w="2260600"/>
                <a:gridCol w="4521200"/>
              </a:tblGrid>
              <a:tr h="434737">
                <a:tc gridSpan="2">
                  <a:txBody>
                    <a:bodyPr/>
                    <a:lstStyle/>
                    <a:p>
                      <a:pPr marL="0" marR="0" algn="l">
                        <a:lnSpc>
                          <a:spcPct val="200000"/>
                        </a:lnSpc>
                        <a:spcBef>
                          <a:spcPts val="0"/>
                        </a:spcBef>
                        <a:spcAft>
                          <a:spcPts val="0"/>
                        </a:spcAft>
                      </a:pPr>
                      <a:r>
                        <a:rPr lang="en-US" sz="1200" b="1" dirty="0" smtClean="0">
                          <a:solidFill>
                            <a:srgbClr val="943634"/>
                          </a:solidFill>
                          <a:latin typeface="Cambria"/>
                          <a:ea typeface="Times New Roman"/>
                          <a:cs typeface="Times New Roman"/>
                        </a:rPr>
                        <a:t>Mock </a:t>
                      </a:r>
                      <a:r>
                        <a:rPr lang="en-US" sz="1200" b="1" dirty="0" err="1">
                          <a:solidFill>
                            <a:srgbClr val="943634"/>
                          </a:solidFill>
                          <a:latin typeface="Cambria"/>
                          <a:ea typeface="Times New Roman"/>
                          <a:cs typeface="Times New Roman"/>
                        </a:rPr>
                        <a:t>Cirulatory</a:t>
                      </a:r>
                      <a:r>
                        <a:rPr lang="en-US" sz="1200" b="1" dirty="0">
                          <a:solidFill>
                            <a:srgbClr val="943634"/>
                          </a:solidFill>
                          <a:latin typeface="Cambria"/>
                          <a:ea typeface="Times New Roman"/>
                          <a:cs typeface="Times New Roman"/>
                        </a:rPr>
                        <a:t> Apparatus Specifications</a:t>
                      </a:r>
                      <a:endParaRPr lang="en-US" sz="1100" dirty="0">
                        <a:latin typeface="Calibri"/>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tcPr>
                </a:tc>
                <a:tc hMerge="1">
                  <a:txBody>
                    <a:bodyPr/>
                    <a:lstStyle/>
                    <a:p>
                      <a:endParaRPr lang="en-US"/>
                    </a:p>
                  </a:txBody>
                  <a:tcPr/>
                </a:tc>
              </a:tr>
              <a:tr h="507413">
                <a:tc>
                  <a:txBody>
                    <a:bodyPr/>
                    <a:lstStyle/>
                    <a:p>
                      <a:pPr marL="0" marR="0" algn="l">
                        <a:lnSpc>
                          <a:spcPct val="200000"/>
                        </a:lnSpc>
                        <a:spcBef>
                          <a:spcPts val="0"/>
                        </a:spcBef>
                        <a:spcAft>
                          <a:spcPts val="0"/>
                        </a:spcAft>
                      </a:pPr>
                      <a:r>
                        <a:rPr lang="en-US" sz="1200" b="1" dirty="0">
                          <a:latin typeface="Cambria"/>
                          <a:ea typeface="Times New Roman"/>
                          <a:cs typeface="Times New Roman"/>
                        </a:rPr>
                        <a:t>Size</a:t>
                      </a:r>
                      <a:endParaRPr lang="en-US" sz="1100" dirty="0">
                        <a:latin typeface="Calibri"/>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marL="0" marR="0" algn="l">
                        <a:lnSpc>
                          <a:spcPct val="200000"/>
                        </a:lnSpc>
                        <a:spcBef>
                          <a:spcPts val="0"/>
                        </a:spcBef>
                        <a:spcAft>
                          <a:spcPts val="0"/>
                        </a:spcAft>
                      </a:pPr>
                      <a:r>
                        <a:rPr lang="en-US" sz="1200" dirty="0">
                          <a:latin typeface="Calibri"/>
                          <a:ea typeface="Calibri"/>
                          <a:cs typeface="Times New Roman"/>
                        </a:rPr>
                        <a:t>N/A </a:t>
                      </a:r>
                      <a:r>
                        <a:rPr lang="en-US" sz="1200" dirty="0" smtClean="0">
                          <a:latin typeface="Calibri"/>
                          <a:ea typeface="Calibri"/>
                          <a:cs typeface="Times New Roman"/>
                        </a:rPr>
                        <a:t>(Table-top </a:t>
                      </a:r>
                      <a:r>
                        <a:rPr lang="en-US" sz="1200" dirty="0">
                          <a:latin typeface="Calibri"/>
                          <a:ea typeface="Calibri"/>
                          <a:cs typeface="Times New Roman"/>
                        </a:rPr>
                        <a:t>device/Not easily movable)</a:t>
                      </a:r>
                      <a:endParaRPr lang="en-US" sz="1100" dirty="0">
                        <a:latin typeface="Calibri"/>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r>
              <a:tr h="507413">
                <a:tc>
                  <a:txBody>
                    <a:bodyPr/>
                    <a:lstStyle/>
                    <a:p>
                      <a:pPr marL="0" marR="0" algn="l">
                        <a:lnSpc>
                          <a:spcPct val="200000"/>
                        </a:lnSpc>
                        <a:spcBef>
                          <a:spcPts val="0"/>
                        </a:spcBef>
                        <a:spcAft>
                          <a:spcPts val="0"/>
                        </a:spcAft>
                      </a:pPr>
                      <a:r>
                        <a:rPr lang="en-US" sz="1200" b="1">
                          <a:latin typeface="Cambria"/>
                          <a:ea typeface="Times New Roman"/>
                          <a:cs typeface="Times New Roman"/>
                        </a:rPr>
                        <a:t>Weight</a:t>
                      </a:r>
                      <a:endParaRPr lang="en-US" sz="1100">
                        <a:latin typeface="Calibri"/>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1200" dirty="0">
                          <a:latin typeface="Calibri"/>
                          <a:ea typeface="Calibri"/>
                          <a:cs typeface="Times New Roman"/>
                        </a:rPr>
                        <a:t>N/A</a:t>
                      </a:r>
                      <a:endParaRPr lang="en-US" sz="1100" dirty="0">
                        <a:latin typeface="Calibri"/>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507413">
                <a:tc>
                  <a:txBody>
                    <a:bodyPr/>
                    <a:lstStyle/>
                    <a:p>
                      <a:pPr marL="0" marR="0" algn="l">
                        <a:lnSpc>
                          <a:spcPct val="200000"/>
                        </a:lnSpc>
                        <a:spcBef>
                          <a:spcPts val="0"/>
                        </a:spcBef>
                        <a:spcAft>
                          <a:spcPts val="0"/>
                        </a:spcAft>
                      </a:pPr>
                      <a:r>
                        <a:rPr lang="en-US" sz="1200" b="1" dirty="0" smtClean="0">
                          <a:latin typeface="Cambria"/>
                          <a:ea typeface="Calibri"/>
                          <a:cs typeface="Times New Roman"/>
                        </a:rPr>
                        <a:t>Fluid</a:t>
                      </a:r>
                      <a:endParaRPr lang="en-US" sz="1100" dirty="0">
                        <a:latin typeface="Calibri"/>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marL="0" marR="0" algn="l">
                        <a:lnSpc>
                          <a:spcPct val="200000"/>
                        </a:lnSpc>
                        <a:spcBef>
                          <a:spcPts val="0"/>
                        </a:spcBef>
                        <a:spcAft>
                          <a:spcPts val="0"/>
                        </a:spcAft>
                      </a:pPr>
                      <a:r>
                        <a:rPr lang="en-US" sz="1200" dirty="0" smtClean="0">
                          <a:latin typeface="Calibri"/>
                          <a:ea typeface="Calibri"/>
                          <a:cs typeface="Times New Roman"/>
                        </a:rPr>
                        <a:t>Aqueous glycol (63:37) </a:t>
                      </a:r>
                      <a:r>
                        <a:rPr lang="en-US" sz="1200" dirty="0">
                          <a:latin typeface="Calibri"/>
                          <a:ea typeface="Calibri"/>
                          <a:cs typeface="Times New Roman"/>
                        </a:rPr>
                        <a:t>(Amount not specified)</a:t>
                      </a:r>
                      <a:endParaRPr lang="en-US" sz="1100" dirty="0">
                        <a:latin typeface="Calibri"/>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r>
              <a:tr h="507413">
                <a:tc>
                  <a:txBody>
                    <a:bodyPr/>
                    <a:lstStyle/>
                    <a:p>
                      <a:pPr marL="0" marR="0" algn="l">
                        <a:lnSpc>
                          <a:spcPct val="200000"/>
                        </a:lnSpc>
                        <a:spcBef>
                          <a:spcPts val="0"/>
                        </a:spcBef>
                        <a:spcAft>
                          <a:spcPts val="0"/>
                        </a:spcAft>
                      </a:pPr>
                      <a:r>
                        <a:rPr lang="en-US" sz="1200" b="1">
                          <a:latin typeface="Cambria"/>
                          <a:ea typeface="Times New Roman"/>
                          <a:cs typeface="Times New Roman"/>
                        </a:rPr>
                        <a:t>Power</a:t>
                      </a:r>
                      <a:endParaRPr lang="en-US" sz="1100">
                        <a:latin typeface="Calibri"/>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1200">
                          <a:latin typeface="Calibri"/>
                          <a:ea typeface="Calibri"/>
                          <a:cs typeface="Times New Roman"/>
                        </a:rPr>
                        <a:t>Valveless Pump or Mechanical</a:t>
                      </a:r>
                      <a:endParaRPr lang="en-US" sz="1100">
                        <a:latin typeface="Calibri"/>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507413">
                <a:tc>
                  <a:txBody>
                    <a:bodyPr/>
                    <a:lstStyle/>
                    <a:p>
                      <a:pPr marL="0" marR="0" algn="l">
                        <a:lnSpc>
                          <a:spcPct val="200000"/>
                        </a:lnSpc>
                        <a:spcBef>
                          <a:spcPts val="0"/>
                        </a:spcBef>
                        <a:spcAft>
                          <a:spcPts val="0"/>
                        </a:spcAft>
                      </a:pPr>
                      <a:r>
                        <a:rPr lang="en-US" sz="1200" b="1">
                          <a:latin typeface="Cambria"/>
                          <a:ea typeface="Times New Roman"/>
                          <a:cs typeface="Times New Roman"/>
                        </a:rPr>
                        <a:t>Pressure Measurements</a:t>
                      </a:r>
                      <a:endParaRPr lang="en-US" sz="1100">
                        <a:latin typeface="Calibri"/>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marL="0" marR="0" algn="l">
                        <a:lnSpc>
                          <a:spcPct val="200000"/>
                        </a:lnSpc>
                        <a:spcBef>
                          <a:spcPts val="0"/>
                        </a:spcBef>
                        <a:spcAft>
                          <a:spcPts val="0"/>
                        </a:spcAft>
                      </a:pPr>
                      <a:r>
                        <a:rPr lang="en-US" sz="1200" dirty="0">
                          <a:latin typeface="Calibri"/>
                          <a:ea typeface="Calibri"/>
                          <a:cs typeface="Times New Roman"/>
                        </a:rPr>
                        <a:t>Pressure sensors </a:t>
                      </a:r>
                      <a:r>
                        <a:rPr lang="en-US" sz="1200" dirty="0" smtClean="0">
                          <a:latin typeface="Calibri"/>
                          <a:ea typeface="Calibri"/>
                          <a:cs typeface="Times New Roman"/>
                        </a:rPr>
                        <a:t>in </a:t>
                      </a:r>
                      <a:r>
                        <a:rPr lang="en-US" sz="1200" dirty="0">
                          <a:latin typeface="Calibri"/>
                          <a:ea typeface="Calibri"/>
                          <a:cs typeface="Times New Roman"/>
                        </a:rPr>
                        <a:t>reservoirs</a:t>
                      </a:r>
                      <a:endParaRPr lang="en-US" sz="1100" dirty="0">
                        <a:latin typeface="Calibri"/>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Mock Circulatory Apparatus</a:t>
            </a:r>
            <a:endParaRPr lang="en-US" dirty="0"/>
          </a:p>
        </p:txBody>
      </p:sp>
      <p:sp>
        <p:nvSpPr>
          <p:cNvPr id="3" name="Text Placeholder 2"/>
          <p:cNvSpPr>
            <a:spLocks noGrp="1"/>
          </p:cNvSpPr>
          <p:nvPr>
            <p:ph type="body" idx="1"/>
          </p:nvPr>
        </p:nvSpPr>
        <p:spPr/>
        <p:txBody>
          <a:bodyPr/>
          <a:lstStyle/>
          <a:p>
            <a:r>
              <a:rPr lang="en-US" dirty="0" smtClean="0"/>
              <a:t>Pros</a:t>
            </a:r>
            <a:endParaRPr lang="en-US" dirty="0"/>
          </a:p>
        </p:txBody>
      </p:sp>
      <p:sp>
        <p:nvSpPr>
          <p:cNvPr id="4" name="Text Placeholder 3"/>
          <p:cNvSpPr>
            <a:spLocks noGrp="1"/>
          </p:cNvSpPr>
          <p:nvPr>
            <p:ph type="body" sz="half" idx="3"/>
          </p:nvPr>
        </p:nvSpPr>
        <p:spPr/>
        <p:txBody>
          <a:bodyPr/>
          <a:lstStyle/>
          <a:p>
            <a:r>
              <a:rPr lang="en-US" dirty="0" smtClean="0"/>
              <a:t>Cons</a:t>
            </a:r>
            <a:endParaRPr lang="en-US" dirty="0"/>
          </a:p>
        </p:txBody>
      </p:sp>
      <p:sp>
        <p:nvSpPr>
          <p:cNvPr id="5" name="Content Placeholder 4"/>
          <p:cNvSpPr>
            <a:spLocks noGrp="1"/>
          </p:cNvSpPr>
          <p:nvPr>
            <p:ph sz="half" idx="2"/>
          </p:nvPr>
        </p:nvSpPr>
        <p:spPr/>
        <p:txBody>
          <a:bodyPr/>
          <a:lstStyle/>
          <a:p>
            <a:r>
              <a:rPr lang="en-US" dirty="0" smtClean="0"/>
              <a:t>Use of fluid and option to measure flow velocity </a:t>
            </a:r>
          </a:p>
          <a:p>
            <a:r>
              <a:rPr lang="en-US" dirty="0" smtClean="0"/>
              <a:t>Pressure Sensors</a:t>
            </a:r>
          </a:p>
          <a:p>
            <a:r>
              <a:rPr lang="en-US" dirty="0" smtClean="0"/>
              <a:t>Mechanical Input</a:t>
            </a:r>
            <a:endParaRPr lang="en-US" dirty="0"/>
          </a:p>
        </p:txBody>
      </p:sp>
      <p:sp>
        <p:nvSpPr>
          <p:cNvPr id="6" name="Content Placeholder 5"/>
          <p:cNvSpPr>
            <a:spLocks noGrp="1"/>
          </p:cNvSpPr>
          <p:nvPr>
            <p:ph sz="half" idx="4"/>
          </p:nvPr>
        </p:nvSpPr>
        <p:spPr/>
        <p:txBody>
          <a:bodyPr/>
          <a:lstStyle/>
          <a:p>
            <a:r>
              <a:rPr lang="en-US" dirty="0" smtClean="0"/>
              <a:t>Large and Immobile</a:t>
            </a:r>
          </a:p>
          <a:p>
            <a:r>
              <a:rPr lang="en-US" dirty="0" smtClean="0"/>
              <a:t>Too complicated for a non-technical user</a:t>
            </a:r>
          </a:p>
          <a:p>
            <a:r>
              <a:rPr lang="en-US" dirty="0" smtClean="0"/>
              <a:t>Addition of core hole and pump</a:t>
            </a:r>
          </a:p>
          <a:p>
            <a:pPr>
              <a:buNone/>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Mock Circulatory System for the Evaluation of LVADs</a:t>
            </a:r>
            <a:endParaRPr lang="en-US" dirty="0"/>
          </a:p>
        </p:txBody>
      </p:sp>
      <p:sp>
        <p:nvSpPr>
          <p:cNvPr id="3" name="Content Placeholder 2"/>
          <p:cNvSpPr>
            <a:spLocks noGrp="1"/>
          </p:cNvSpPr>
          <p:nvPr>
            <p:ph sz="quarter" idx="1"/>
          </p:nvPr>
        </p:nvSpPr>
        <p:spPr/>
        <p:txBody>
          <a:bodyPr/>
          <a:lstStyle/>
          <a:p>
            <a:r>
              <a:rPr lang="en-US" dirty="0" smtClean="0"/>
              <a:t>University of Sao Paulo &amp; Institute Dante </a:t>
            </a:r>
            <a:r>
              <a:rPr lang="en-US" dirty="0" err="1" smtClean="0"/>
              <a:t>Pazzanese</a:t>
            </a:r>
            <a:r>
              <a:rPr lang="en-US" dirty="0" smtClean="0"/>
              <a:t> of Cardiology</a:t>
            </a:r>
          </a:p>
          <a:p>
            <a:r>
              <a:rPr lang="en-US" dirty="0" smtClean="0"/>
              <a:t>Evaluation of cardiac implants</a:t>
            </a:r>
          </a:p>
          <a:p>
            <a:pPr lvl="1"/>
            <a:r>
              <a:rPr lang="en-US" dirty="0" smtClean="0"/>
              <a:t>Cardiac valves, ventricular assist devices, vascular grafts, etc.</a:t>
            </a:r>
            <a:endParaRPr lang="en-US" dirty="0"/>
          </a:p>
          <a:p>
            <a:r>
              <a:rPr lang="en-US" dirty="0" smtClean="0"/>
              <a:t>Goal: Relate flow and pressure in a quantitative way</a:t>
            </a:r>
          </a:p>
          <a:p>
            <a:r>
              <a:rPr lang="en-US" dirty="0" smtClean="0"/>
              <a:t>4 Elements of Model</a:t>
            </a:r>
          </a:p>
          <a:p>
            <a:pPr lvl="1"/>
            <a:r>
              <a:rPr lang="en-US" dirty="0" smtClean="0"/>
              <a:t>Pump System</a:t>
            </a:r>
          </a:p>
          <a:p>
            <a:pPr lvl="1"/>
            <a:r>
              <a:rPr lang="en-US" dirty="0" smtClean="0"/>
              <a:t>Circulatory System</a:t>
            </a:r>
          </a:p>
          <a:p>
            <a:pPr lvl="1"/>
            <a:r>
              <a:rPr lang="en-US" dirty="0" smtClean="0"/>
              <a:t>Test Compartment module</a:t>
            </a:r>
          </a:p>
          <a:p>
            <a:pPr lvl="1"/>
            <a:r>
              <a:rPr lang="en-US" dirty="0" smtClean="0"/>
              <a:t>Acquisition and analysis monitoring system</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81600"/>
            <a:ext cx="7315200" cy="522288"/>
          </a:xfrm>
        </p:spPr>
        <p:txBody>
          <a:bodyPr/>
          <a:lstStyle/>
          <a:p>
            <a:r>
              <a:rPr lang="en-US" dirty="0" smtClean="0"/>
              <a:t>Diagram of Mock Circulatory System for Evaluation of LVADs</a:t>
            </a:r>
            <a:endParaRPr lang="en-US" dirty="0"/>
          </a:p>
        </p:txBody>
      </p:sp>
      <p:pic>
        <p:nvPicPr>
          <p:cNvPr id="4" name="Picture 3"/>
          <p:cNvPicPr/>
          <p:nvPr/>
        </p:nvPicPr>
        <p:blipFill>
          <a:blip r:embed="rId2" cstate="print"/>
          <a:srcRect l="51547" t="26621" r="24333" b="29693"/>
          <a:stretch>
            <a:fillRect/>
          </a:stretch>
        </p:blipFill>
        <p:spPr bwMode="auto">
          <a:xfrm>
            <a:off x="1162050" y="685800"/>
            <a:ext cx="3028950" cy="3441700"/>
          </a:xfrm>
          <a:prstGeom prst="rect">
            <a:avLst/>
          </a:prstGeom>
          <a:noFill/>
          <a:ln w="28575">
            <a:solidFill>
              <a:schemeClr val="tx1"/>
            </a:solidFill>
            <a:miter lim="800000"/>
            <a:headEnd/>
            <a:tailEnd/>
          </a:ln>
        </p:spPr>
      </p:pic>
      <p:sp>
        <p:nvSpPr>
          <p:cNvPr id="7" name="Footer Placeholder 3"/>
          <p:cNvSpPr>
            <a:spLocks noGrp="1"/>
          </p:cNvSpPr>
          <p:nvPr>
            <p:ph type="ftr" sz="quarter" idx="11"/>
          </p:nvPr>
        </p:nvSpPr>
        <p:spPr>
          <a:xfrm>
            <a:off x="6553200" y="6400800"/>
            <a:ext cx="2362200" cy="457200"/>
          </a:xfrm>
        </p:spPr>
        <p:txBody>
          <a:bodyPr/>
          <a:lstStyle/>
          <a:p>
            <a:r>
              <a:rPr lang="en-US" dirty="0" smtClean="0"/>
              <a:t>Photo Source: Legendre, 2008</a:t>
            </a:r>
            <a:endParaRPr lang="en-US" dirty="0"/>
          </a:p>
        </p:txBody>
      </p:sp>
      <p:pic>
        <p:nvPicPr>
          <p:cNvPr id="8" name="Picture 7"/>
          <p:cNvPicPr/>
          <p:nvPr/>
        </p:nvPicPr>
        <p:blipFill>
          <a:blip r:embed="rId3" cstate="print"/>
          <a:srcRect l="23266" t="17406" r="53362" b="44369"/>
          <a:stretch>
            <a:fillRect/>
          </a:stretch>
        </p:blipFill>
        <p:spPr bwMode="auto">
          <a:xfrm>
            <a:off x="5257800" y="1066800"/>
            <a:ext cx="2590800" cy="2743200"/>
          </a:xfrm>
          <a:prstGeom prst="rect">
            <a:avLst/>
          </a:prstGeom>
          <a:noFill/>
          <a:ln w="28575">
            <a:solidFill>
              <a:schemeClr val="tx1"/>
            </a:solid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268912"/>
            <a:ext cx="8229600" cy="522288"/>
          </a:xfrm>
        </p:spPr>
        <p:txBody>
          <a:bodyPr/>
          <a:lstStyle/>
          <a:p>
            <a:r>
              <a:rPr lang="en-US" dirty="0" smtClean="0"/>
              <a:t>Mock Circulatory System for the Evaluation of LVADs</a:t>
            </a:r>
            <a:endParaRPr lang="en-US" dirty="0"/>
          </a:p>
        </p:txBody>
      </p:sp>
      <p:graphicFrame>
        <p:nvGraphicFramePr>
          <p:cNvPr id="5" name="Table 4"/>
          <p:cNvGraphicFramePr>
            <a:graphicFrameLocks noGrp="1"/>
          </p:cNvGraphicFramePr>
          <p:nvPr/>
        </p:nvGraphicFramePr>
        <p:xfrm>
          <a:off x="1219200" y="838200"/>
          <a:ext cx="6781800" cy="2971802"/>
        </p:xfrm>
        <a:graphic>
          <a:graphicData uri="http://schemas.openxmlformats.org/drawingml/2006/table">
            <a:tbl>
              <a:tblPr/>
              <a:tblGrid>
                <a:gridCol w="2260600"/>
                <a:gridCol w="4521200"/>
              </a:tblGrid>
              <a:tr h="434737">
                <a:tc gridSpan="2">
                  <a:txBody>
                    <a:bodyPr/>
                    <a:lstStyle/>
                    <a:p>
                      <a:pPr marL="0" marR="0" indent="0" algn="l" defTabSz="914400" rtl="0" eaLnBrk="1" fontAlgn="auto" latinLnBrk="0" hangingPunct="1">
                        <a:lnSpc>
                          <a:spcPct val="200000"/>
                        </a:lnSpc>
                        <a:spcBef>
                          <a:spcPts val="0"/>
                        </a:spcBef>
                        <a:spcAft>
                          <a:spcPts val="0"/>
                        </a:spcAft>
                        <a:buClrTx/>
                        <a:buSzTx/>
                        <a:buFontTx/>
                        <a:buNone/>
                        <a:tabLst/>
                        <a:defRPr/>
                      </a:pPr>
                      <a:r>
                        <a:rPr lang="en-US" sz="1200" b="1" dirty="0" smtClean="0">
                          <a:solidFill>
                            <a:schemeClr val="accent1"/>
                          </a:solidFill>
                        </a:rPr>
                        <a:t>Mock Circulatory </a:t>
                      </a:r>
                      <a:r>
                        <a:rPr lang="en-US" sz="1200" b="1" dirty="0" smtClean="0">
                          <a:solidFill>
                            <a:schemeClr val="accent1"/>
                          </a:solidFill>
                          <a:latin typeface="Cambria" pitchFamily="18" charset="0"/>
                        </a:rPr>
                        <a:t>System</a:t>
                      </a:r>
                      <a:r>
                        <a:rPr lang="en-US" sz="1200" b="1" dirty="0" smtClean="0">
                          <a:solidFill>
                            <a:schemeClr val="accent1"/>
                          </a:solidFill>
                        </a:rPr>
                        <a:t> for the Evaluation of LVADs</a:t>
                      </a:r>
                      <a:endParaRPr lang="en-US" sz="1100" b="1" dirty="0">
                        <a:solidFill>
                          <a:schemeClr val="accent1"/>
                        </a:solidFill>
                        <a:latin typeface="Calibri"/>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tcPr>
                </a:tc>
                <a:tc hMerge="1">
                  <a:txBody>
                    <a:bodyPr/>
                    <a:lstStyle/>
                    <a:p>
                      <a:endParaRPr lang="en-US"/>
                    </a:p>
                  </a:txBody>
                  <a:tcPr/>
                </a:tc>
              </a:tr>
              <a:tr h="507413">
                <a:tc>
                  <a:txBody>
                    <a:bodyPr/>
                    <a:lstStyle/>
                    <a:p>
                      <a:pPr marL="0" marR="0" algn="l">
                        <a:lnSpc>
                          <a:spcPct val="200000"/>
                        </a:lnSpc>
                        <a:spcBef>
                          <a:spcPts val="0"/>
                        </a:spcBef>
                        <a:spcAft>
                          <a:spcPts val="0"/>
                        </a:spcAft>
                      </a:pPr>
                      <a:r>
                        <a:rPr lang="en-US" sz="1200" b="1">
                          <a:latin typeface="Cambria"/>
                          <a:ea typeface="Times New Roman"/>
                          <a:cs typeface="Times New Roman"/>
                        </a:rPr>
                        <a:t>Size</a:t>
                      </a:r>
                      <a:endParaRPr lang="en-US" sz="1100">
                        <a:latin typeface="Calibri"/>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r>
                        <a:rPr lang="en-US" sz="1200" dirty="0" smtClean="0">
                          <a:latin typeface="Calibri" pitchFamily="34" charset="0"/>
                          <a:cs typeface="Calibri" pitchFamily="34" charset="0"/>
                        </a:rPr>
                        <a:t>Not</a:t>
                      </a:r>
                      <a:r>
                        <a:rPr lang="en-US" sz="1200" baseline="0" dirty="0" smtClean="0">
                          <a:latin typeface="Calibri" pitchFamily="34" charset="0"/>
                          <a:cs typeface="Calibri" pitchFamily="34" charset="0"/>
                        </a:rPr>
                        <a:t> specified; Fairly large with 4 different systems</a:t>
                      </a:r>
                      <a:endParaRPr lang="en-US" sz="1200" dirty="0">
                        <a:latin typeface="Calibri" pitchFamily="34" charset="0"/>
                        <a:cs typeface="Calibri" pitchFamily="34" charset="0"/>
                      </a:endParaRP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r>
              <a:tr h="507413">
                <a:tc>
                  <a:txBody>
                    <a:bodyPr/>
                    <a:lstStyle/>
                    <a:p>
                      <a:pPr marL="0" marR="0" algn="l">
                        <a:lnSpc>
                          <a:spcPct val="200000"/>
                        </a:lnSpc>
                        <a:spcBef>
                          <a:spcPts val="0"/>
                        </a:spcBef>
                        <a:spcAft>
                          <a:spcPts val="0"/>
                        </a:spcAft>
                      </a:pPr>
                      <a:r>
                        <a:rPr lang="en-US" sz="1200" b="1" dirty="0">
                          <a:latin typeface="Cambria"/>
                          <a:ea typeface="Times New Roman"/>
                          <a:cs typeface="Times New Roman"/>
                        </a:rPr>
                        <a:t>Weight</a:t>
                      </a:r>
                      <a:endParaRPr lang="en-US" sz="1100" dirty="0">
                        <a:latin typeface="Calibri"/>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r>
                        <a:rPr lang="en-US" sz="1200" dirty="0" smtClean="0">
                          <a:latin typeface="Calibri" pitchFamily="34" charset="0"/>
                          <a:cs typeface="Calibri" pitchFamily="34" charset="0"/>
                        </a:rPr>
                        <a:t>N/A</a:t>
                      </a:r>
                      <a:r>
                        <a:rPr lang="en-US" sz="1200" baseline="0" dirty="0" smtClean="0">
                          <a:latin typeface="Calibri" pitchFamily="34" charset="0"/>
                          <a:cs typeface="Calibri" pitchFamily="34" charset="0"/>
                        </a:rPr>
                        <a:t> (Immobile)</a:t>
                      </a:r>
                      <a:endParaRPr lang="en-US" sz="1200" dirty="0">
                        <a:latin typeface="Calibri" pitchFamily="34" charset="0"/>
                        <a:cs typeface="Calibri" pitchFamily="34" charset="0"/>
                      </a:endParaRP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507413">
                <a:tc>
                  <a:txBody>
                    <a:bodyPr/>
                    <a:lstStyle/>
                    <a:p>
                      <a:pPr marL="0" marR="0" algn="l">
                        <a:lnSpc>
                          <a:spcPct val="200000"/>
                        </a:lnSpc>
                        <a:spcBef>
                          <a:spcPts val="0"/>
                        </a:spcBef>
                        <a:spcAft>
                          <a:spcPts val="0"/>
                        </a:spcAft>
                      </a:pPr>
                      <a:r>
                        <a:rPr lang="en-US" sz="1200" b="1" dirty="0" smtClean="0">
                          <a:latin typeface="Cambria"/>
                          <a:ea typeface="Calibri"/>
                          <a:cs typeface="Times New Roman"/>
                        </a:rPr>
                        <a:t>Fluid</a:t>
                      </a:r>
                      <a:endParaRPr lang="en-US" sz="1100" dirty="0">
                        <a:latin typeface="Calibri"/>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r>
                        <a:rPr lang="en-US" sz="1200" dirty="0" smtClean="0">
                          <a:latin typeface="Calibri" pitchFamily="34" charset="0"/>
                          <a:cs typeface="Calibri" pitchFamily="34" charset="0"/>
                        </a:rPr>
                        <a:t>Liquid</a:t>
                      </a:r>
                      <a:r>
                        <a:rPr lang="en-US" sz="1200" baseline="0" dirty="0" smtClean="0">
                          <a:latin typeface="Calibri" pitchFamily="34" charset="0"/>
                          <a:cs typeface="Calibri" pitchFamily="34" charset="0"/>
                        </a:rPr>
                        <a:t> (Amount not Specified)</a:t>
                      </a:r>
                      <a:endParaRPr lang="en-US" sz="1200" dirty="0">
                        <a:latin typeface="Calibri" pitchFamily="34" charset="0"/>
                        <a:cs typeface="Calibri" pitchFamily="34" charset="0"/>
                      </a:endParaRP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r>
              <a:tr h="507413">
                <a:tc>
                  <a:txBody>
                    <a:bodyPr/>
                    <a:lstStyle/>
                    <a:p>
                      <a:pPr marL="0" marR="0" algn="l">
                        <a:lnSpc>
                          <a:spcPct val="200000"/>
                        </a:lnSpc>
                        <a:spcBef>
                          <a:spcPts val="0"/>
                        </a:spcBef>
                        <a:spcAft>
                          <a:spcPts val="0"/>
                        </a:spcAft>
                      </a:pPr>
                      <a:r>
                        <a:rPr lang="en-US" sz="1200" b="1">
                          <a:latin typeface="Cambria"/>
                          <a:ea typeface="Times New Roman"/>
                          <a:cs typeface="Times New Roman"/>
                        </a:rPr>
                        <a:t>Power</a:t>
                      </a:r>
                      <a:endParaRPr lang="en-US" sz="1100">
                        <a:latin typeface="Calibri"/>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r>
                        <a:rPr lang="en-US" sz="1200" dirty="0" smtClean="0">
                          <a:latin typeface="Calibri" pitchFamily="34" charset="0"/>
                          <a:cs typeface="Calibri" pitchFamily="34" charset="0"/>
                        </a:rPr>
                        <a:t>Pump using piston against diaphragm</a:t>
                      </a:r>
                      <a:endParaRPr lang="en-US" sz="1200" dirty="0">
                        <a:latin typeface="Calibri" pitchFamily="34" charset="0"/>
                        <a:cs typeface="Calibri" pitchFamily="34" charset="0"/>
                      </a:endParaRP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507413">
                <a:tc>
                  <a:txBody>
                    <a:bodyPr/>
                    <a:lstStyle/>
                    <a:p>
                      <a:pPr marL="0" marR="0" algn="l">
                        <a:lnSpc>
                          <a:spcPct val="200000"/>
                        </a:lnSpc>
                        <a:spcBef>
                          <a:spcPts val="0"/>
                        </a:spcBef>
                        <a:spcAft>
                          <a:spcPts val="0"/>
                        </a:spcAft>
                      </a:pPr>
                      <a:r>
                        <a:rPr lang="en-US" sz="1200" b="1">
                          <a:latin typeface="Cambria"/>
                          <a:ea typeface="Times New Roman"/>
                          <a:cs typeface="Times New Roman"/>
                        </a:rPr>
                        <a:t>Pressure Measurements</a:t>
                      </a:r>
                      <a:endParaRPr lang="en-US" sz="1100">
                        <a:latin typeface="Calibri"/>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r>
                        <a:rPr lang="en-US" sz="1200" dirty="0" smtClean="0">
                          <a:latin typeface="Calibri" pitchFamily="34" charset="0"/>
                          <a:cs typeface="Calibri" pitchFamily="34" charset="0"/>
                        </a:rPr>
                        <a:t>Pressure transducers throughout system</a:t>
                      </a:r>
                      <a:endParaRPr lang="en-US" sz="1200" dirty="0">
                        <a:latin typeface="Calibri" pitchFamily="34" charset="0"/>
                        <a:cs typeface="Calibri" pitchFamily="34" charset="0"/>
                      </a:endParaRP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Mock Circulatory System for the Evaluation of LVADs</a:t>
            </a:r>
            <a:endParaRPr lang="en-US" dirty="0"/>
          </a:p>
        </p:txBody>
      </p:sp>
      <p:sp>
        <p:nvSpPr>
          <p:cNvPr id="3" name="Text Placeholder 2"/>
          <p:cNvSpPr>
            <a:spLocks noGrp="1"/>
          </p:cNvSpPr>
          <p:nvPr>
            <p:ph type="body" idx="1"/>
          </p:nvPr>
        </p:nvSpPr>
        <p:spPr/>
        <p:txBody>
          <a:bodyPr/>
          <a:lstStyle/>
          <a:p>
            <a:r>
              <a:rPr lang="en-US" dirty="0" smtClean="0"/>
              <a:t>Pros</a:t>
            </a:r>
            <a:endParaRPr lang="en-US" dirty="0"/>
          </a:p>
        </p:txBody>
      </p:sp>
      <p:sp>
        <p:nvSpPr>
          <p:cNvPr id="4" name="Text Placeholder 3"/>
          <p:cNvSpPr>
            <a:spLocks noGrp="1"/>
          </p:cNvSpPr>
          <p:nvPr>
            <p:ph type="body" sz="half" idx="3"/>
          </p:nvPr>
        </p:nvSpPr>
        <p:spPr/>
        <p:txBody>
          <a:bodyPr/>
          <a:lstStyle/>
          <a:p>
            <a:r>
              <a:rPr lang="en-US" dirty="0" smtClean="0"/>
              <a:t>Cons</a:t>
            </a:r>
            <a:endParaRPr lang="en-US" dirty="0"/>
          </a:p>
        </p:txBody>
      </p:sp>
      <p:sp>
        <p:nvSpPr>
          <p:cNvPr id="5" name="Content Placeholder 4"/>
          <p:cNvSpPr>
            <a:spLocks noGrp="1"/>
          </p:cNvSpPr>
          <p:nvPr>
            <p:ph sz="half" idx="2"/>
          </p:nvPr>
        </p:nvSpPr>
        <p:spPr/>
        <p:txBody>
          <a:bodyPr/>
          <a:lstStyle/>
          <a:p>
            <a:r>
              <a:rPr lang="en-US" dirty="0" smtClean="0"/>
              <a:t>Sustainable</a:t>
            </a:r>
          </a:p>
          <a:p>
            <a:r>
              <a:rPr lang="en-US" dirty="0" smtClean="0"/>
              <a:t>Precise quantitative representation of left circulation</a:t>
            </a:r>
          </a:p>
          <a:p>
            <a:endParaRPr lang="en-US" dirty="0" smtClean="0"/>
          </a:p>
          <a:p>
            <a:endParaRPr lang="en-US" dirty="0"/>
          </a:p>
        </p:txBody>
      </p:sp>
      <p:sp>
        <p:nvSpPr>
          <p:cNvPr id="6" name="Content Placeholder 5"/>
          <p:cNvSpPr>
            <a:spLocks noGrp="1"/>
          </p:cNvSpPr>
          <p:nvPr>
            <p:ph sz="half" idx="4"/>
          </p:nvPr>
        </p:nvSpPr>
        <p:spPr/>
        <p:txBody>
          <a:bodyPr/>
          <a:lstStyle/>
          <a:p>
            <a:r>
              <a:rPr lang="en-US" dirty="0" smtClean="0"/>
              <a:t>Immobile</a:t>
            </a:r>
          </a:p>
          <a:p>
            <a:r>
              <a:rPr lang="en-US" dirty="0" smtClean="0"/>
              <a:t>Expensive</a:t>
            </a:r>
          </a:p>
          <a:p>
            <a:r>
              <a:rPr lang="en-US" dirty="0" smtClean="0"/>
              <a:t>Requires technical background to operate</a:t>
            </a:r>
          </a:p>
          <a:p>
            <a:r>
              <a:rPr lang="en-US" dirty="0" smtClean="0"/>
              <a:t>Appearance is not physiologically accurate</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Organization</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Schedule</a:t>
            </a:r>
            <a:endParaRPr lang="en-US" dirty="0"/>
          </a:p>
        </p:txBody>
      </p:sp>
      <p:pic>
        <p:nvPicPr>
          <p:cNvPr id="4" name="Picture 3"/>
          <p:cNvPicPr/>
          <p:nvPr/>
        </p:nvPicPr>
        <p:blipFill>
          <a:blip r:embed="rId3" cstate="print"/>
          <a:srcRect/>
          <a:stretch>
            <a:fillRect/>
          </a:stretch>
        </p:blipFill>
        <p:spPr bwMode="auto">
          <a:xfrm>
            <a:off x="533400" y="1828801"/>
            <a:ext cx="8153400" cy="38861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quarter" idx="1"/>
          </p:nvPr>
        </p:nvSpPr>
        <p:spPr/>
        <p:txBody>
          <a:bodyPr/>
          <a:lstStyle/>
          <a:p>
            <a:pPr marL="514350" indent="-514350"/>
            <a:endParaRPr lang="en-US" dirty="0" smtClean="0"/>
          </a:p>
          <a:p>
            <a:pPr marL="514350" indent="-514350"/>
            <a:endParaRPr lang="en-US" dirty="0" smtClean="0"/>
          </a:p>
          <a:p>
            <a:pPr marL="514350" indent="-514350"/>
            <a:r>
              <a:rPr lang="en-US" dirty="0" smtClean="0"/>
              <a:t>The circulatory system is regulated by mechanical as well as nervous &amp; hormonal feedback systems</a:t>
            </a:r>
          </a:p>
          <a:p>
            <a:pPr marL="514350" indent="-514350"/>
            <a:r>
              <a:rPr lang="en-US" dirty="0" smtClean="0"/>
              <a:t>Mechanical control is governed by relationship between peripheral resistance, preload, stroke volume, &amp; cardiac output.</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 of Responsibilities</a:t>
            </a:r>
            <a:endParaRPr lang="en-US" dirty="0"/>
          </a:p>
        </p:txBody>
      </p:sp>
      <p:graphicFrame>
        <p:nvGraphicFramePr>
          <p:cNvPr id="13" name="Content Placeholder 12"/>
          <p:cNvGraphicFramePr>
            <a:graphicFrameLocks noGrp="1"/>
          </p:cNvGraphicFramePr>
          <p:nvPr>
            <p:ph sz="quarter" idx="1"/>
          </p:nvPr>
        </p:nvGraphicFramePr>
        <p:xfrm>
          <a:off x="685800" y="3810000"/>
          <a:ext cx="7772400" cy="236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Diagram 13"/>
          <p:cNvGraphicFramePr/>
          <p:nvPr/>
        </p:nvGraphicFramePr>
        <p:xfrm>
          <a:off x="685800" y="1600200"/>
          <a:ext cx="7772400" cy="2057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Legendre, Daniel, </a:t>
            </a:r>
            <a:r>
              <a:rPr lang="en-US" dirty="0" err="1" smtClean="0"/>
              <a:t>Jeison</a:t>
            </a:r>
            <a:r>
              <a:rPr lang="en-US" dirty="0" smtClean="0"/>
              <a:t> Fonseca, </a:t>
            </a:r>
            <a:r>
              <a:rPr lang="en-US" dirty="0" err="1" smtClean="0"/>
              <a:t>Aron</a:t>
            </a:r>
            <a:r>
              <a:rPr lang="en-US" dirty="0" smtClean="0"/>
              <a:t> Andrade, José Francisco </a:t>
            </a:r>
            <a:r>
              <a:rPr lang="en-US" dirty="0" err="1" smtClean="0"/>
              <a:t>Biscegli</a:t>
            </a:r>
            <a:r>
              <a:rPr lang="en-US" dirty="0" smtClean="0"/>
              <a:t>, Ricardo </a:t>
            </a:r>
            <a:r>
              <a:rPr lang="en-US" dirty="0" err="1" smtClean="0"/>
              <a:t>Manrique</a:t>
            </a:r>
            <a:r>
              <a:rPr lang="en-US" dirty="0" smtClean="0"/>
              <a:t>, </a:t>
            </a:r>
            <a:r>
              <a:rPr lang="en-US" dirty="0" err="1" smtClean="0"/>
              <a:t>Domingos</a:t>
            </a:r>
            <a:r>
              <a:rPr lang="en-US" dirty="0" smtClean="0"/>
              <a:t> </a:t>
            </a:r>
            <a:r>
              <a:rPr lang="en-US" dirty="0" err="1" smtClean="0"/>
              <a:t>Guerrino</a:t>
            </a:r>
            <a:r>
              <a:rPr lang="en-US" dirty="0" smtClean="0"/>
              <a:t>, </a:t>
            </a:r>
            <a:r>
              <a:rPr lang="en-US" dirty="0" err="1" smtClean="0"/>
              <a:t>Akash</a:t>
            </a:r>
            <a:r>
              <a:rPr lang="en-US" dirty="0" smtClean="0"/>
              <a:t> </a:t>
            </a:r>
            <a:r>
              <a:rPr lang="en-US" dirty="0" err="1" smtClean="0"/>
              <a:t>Kuzhiparambil</a:t>
            </a:r>
            <a:r>
              <a:rPr lang="en-US" dirty="0" smtClean="0"/>
              <a:t> </a:t>
            </a:r>
            <a:r>
              <a:rPr lang="en-US" dirty="0" err="1" smtClean="0"/>
              <a:t>Prakasan</a:t>
            </a:r>
            <a:r>
              <a:rPr lang="en-US" dirty="0" smtClean="0"/>
              <a:t>, Jaime Pinto Ortiz, and Julio Cesar </a:t>
            </a:r>
            <a:r>
              <a:rPr lang="en-US" dirty="0" err="1" smtClean="0"/>
              <a:t>Lucchi</a:t>
            </a:r>
            <a:r>
              <a:rPr lang="en-US" dirty="0" smtClean="0"/>
              <a:t>. "Mock Circulatory System for the Evaluation of Left Ventricular Assist Devices, </a:t>
            </a:r>
            <a:r>
              <a:rPr lang="en-US" dirty="0" err="1" smtClean="0"/>
              <a:t>Endoluminal</a:t>
            </a:r>
            <a:r>
              <a:rPr lang="en-US" dirty="0" smtClean="0"/>
              <a:t> Prostheses, and Vascular Diseases."</a:t>
            </a:r>
            <a:r>
              <a:rPr lang="en-US" i="1" dirty="0" smtClean="0"/>
              <a:t>Artificial Organs</a:t>
            </a:r>
            <a:r>
              <a:rPr lang="en-US" dirty="0" smtClean="0"/>
              <a:t> 32.6 (2008): 461-67. Print.</a:t>
            </a:r>
          </a:p>
          <a:p>
            <a:r>
              <a:rPr lang="en-US" dirty="0" smtClean="0"/>
              <a:t>Low, Jeremy, and Mark Alan Von </a:t>
            </a:r>
            <a:r>
              <a:rPr lang="en-US" dirty="0" err="1" smtClean="0"/>
              <a:t>Huben</a:t>
            </a:r>
            <a:r>
              <a:rPr lang="en-US" dirty="0" smtClean="0"/>
              <a:t>. Mock Circulatory Apparatus. United States, assignee. 	Patent US 2007/0054256A1. 8 Mar. 2007. Print.</a:t>
            </a:r>
          </a:p>
          <a:p>
            <a:r>
              <a:rPr lang="en-US" dirty="0" smtClean="0"/>
              <a:t>Smith, A. M. "A Model Circulatory System for Use in Undergraduate Physiology Laboratories." </a:t>
            </a:r>
            <a:r>
              <a:rPr lang="en-US" i="1" dirty="0" smtClean="0"/>
              <a:t>Advances in Physiology Education</a:t>
            </a:r>
            <a:r>
              <a:rPr lang="en-US" dirty="0" smtClean="0"/>
              <a:t> 22.1 (1999): S92-99. </a:t>
            </a:r>
            <a:r>
              <a:rPr lang="en-US" i="1" dirty="0" err="1" smtClean="0"/>
              <a:t>PubMED</a:t>
            </a:r>
            <a:r>
              <a:rPr lang="en-US" dirty="0" smtClean="0"/>
              <a:t>. Web. 16 Sept. 2012.</a:t>
            </a:r>
          </a:p>
          <a:p>
            <a:r>
              <a:rPr lang="en-US" dirty="0" err="1" smtClean="0"/>
              <a:t>Widmaier</a:t>
            </a:r>
            <a:r>
              <a:rPr lang="en-US" dirty="0" smtClean="0"/>
              <a:t>, Eric P., Hershel Raff, Kevin T. </a:t>
            </a:r>
            <a:r>
              <a:rPr lang="en-US" dirty="0" err="1" smtClean="0"/>
              <a:t>Strang</a:t>
            </a:r>
            <a:r>
              <a:rPr lang="en-US" dirty="0" smtClean="0"/>
              <a:t>, and Arthur J. Vander. </a:t>
            </a:r>
            <a:r>
              <a:rPr lang="en-US" i="1" dirty="0" smtClean="0"/>
              <a:t>Vander's Human Physiology: The Mechanisms of Body Function</a:t>
            </a:r>
            <a:r>
              <a:rPr lang="en-US" dirty="0" smtClean="0"/>
              <a:t>. 12th ed. New York: McGraw-Hill, 2011. Print.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Starling’s Law of the Heart</a:t>
            </a:r>
            <a:endParaRPr lang="en-US" dirty="0"/>
          </a:p>
        </p:txBody>
      </p:sp>
      <p:sp>
        <p:nvSpPr>
          <p:cNvPr id="3" name="Content Placeholder 2"/>
          <p:cNvSpPr>
            <a:spLocks noGrp="1"/>
          </p:cNvSpPr>
          <p:nvPr>
            <p:ph sz="quarter" idx="1"/>
          </p:nvPr>
        </p:nvSpPr>
        <p:spPr/>
        <p:txBody>
          <a:bodyPr>
            <a:normAutofit/>
          </a:bodyPr>
          <a:lstStyle/>
          <a:p>
            <a:endParaRPr lang="en-US" dirty="0" smtClean="0"/>
          </a:p>
          <a:p>
            <a:r>
              <a:rPr lang="en-US" dirty="0" smtClean="0"/>
              <a:t>P</a:t>
            </a:r>
            <a:r>
              <a:rPr lang="en-US" dirty="0" smtClean="0">
                <a:sym typeface="Wingdings" pitchFamily="2" charset="2"/>
              </a:rPr>
              <a:t>reload increases  Cardiac Output increases  Transfer of blood from veins to arteries  Preload decreases</a:t>
            </a:r>
          </a:p>
          <a:p>
            <a:pPr lvl="1"/>
            <a:r>
              <a:rPr lang="en-US" dirty="0" smtClean="0">
                <a:sym typeface="Wingdings" pitchFamily="2" charset="2"/>
              </a:rPr>
              <a:t>Negative-feedback Loop</a:t>
            </a:r>
          </a:p>
          <a:p>
            <a:r>
              <a:rPr lang="en-US" dirty="0" smtClean="0"/>
              <a:t>An increase in peripheral resistance causes an increase in preload</a:t>
            </a:r>
          </a:p>
          <a:p>
            <a:r>
              <a:rPr lang="en-US" dirty="0" smtClean="0"/>
              <a:t>There is only one cardiac output that maintains constant venous return</a:t>
            </a:r>
          </a:p>
          <a:p>
            <a:pPr>
              <a:buNone/>
            </a:pP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Need</a:t>
            </a:r>
            <a:endParaRPr lang="en-US" dirty="0"/>
          </a:p>
        </p:txBody>
      </p:sp>
      <p:sp>
        <p:nvSpPr>
          <p:cNvPr id="3" name="Content Placeholder 2"/>
          <p:cNvSpPr>
            <a:spLocks noGrp="1"/>
          </p:cNvSpPr>
          <p:nvPr>
            <p:ph idx="1"/>
          </p:nvPr>
        </p:nvSpPr>
        <p:spPr/>
        <p:txBody>
          <a:bodyPr/>
          <a:lstStyle/>
          <a:p>
            <a:r>
              <a:rPr lang="en-US" dirty="0" smtClean="0"/>
              <a:t>Starling’s Law can be difficult for </a:t>
            </a:r>
            <a:r>
              <a:rPr lang="en-US" dirty="0" err="1" smtClean="0"/>
              <a:t>cardiophysiology</a:t>
            </a:r>
            <a:r>
              <a:rPr lang="en-US" dirty="0" smtClean="0"/>
              <a:t> students to visualize</a:t>
            </a:r>
          </a:p>
          <a:p>
            <a:r>
              <a:rPr lang="en-US" dirty="0" smtClean="0"/>
              <a:t>To aid comprehension, students need an interactive learning model to supplement the lecture and reading material</a:t>
            </a:r>
          </a:p>
          <a:p>
            <a:r>
              <a:rPr lang="en-US" dirty="0" smtClean="0"/>
              <a:t>The model should allow the students to control the variables of mechanical circulatory regulation:</a:t>
            </a:r>
          </a:p>
          <a:p>
            <a:pPr lvl="1"/>
            <a:r>
              <a:rPr lang="en-US" dirty="0" smtClean="0"/>
              <a:t>Stroke Volume, Heart Rate, and Peripheral Resistance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Scope</a:t>
            </a:r>
            <a:endParaRPr lang="en-US" dirty="0"/>
          </a:p>
        </p:txBody>
      </p:sp>
      <p:sp>
        <p:nvSpPr>
          <p:cNvPr id="3" name="Content Placeholder 2"/>
          <p:cNvSpPr>
            <a:spLocks noGrp="1"/>
          </p:cNvSpPr>
          <p:nvPr>
            <p:ph sz="quarter" idx="1"/>
          </p:nvPr>
        </p:nvSpPr>
        <p:spPr/>
        <p:txBody>
          <a:bodyPr>
            <a:normAutofit/>
          </a:bodyPr>
          <a:lstStyle/>
          <a:p>
            <a:r>
              <a:rPr lang="en-US" dirty="0" smtClean="0"/>
              <a:t>To address this need, the Teaching Heart team will design a hand-operated, portable device that is easily manipulated by a single user</a:t>
            </a:r>
          </a:p>
          <a:p>
            <a:r>
              <a:rPr lang="en-US" dirty="0" smtClean="0"/>
              <a:t>This mechanical model is intended for use by medical instructors and students, modeling circulation through the left ventricle and its periphery</a:t>
            </a:r>
          </a:p>
          <a:p>
            <a:r>
              <a:rPr lang="en-US" dirty="0" smtClean="0"/>
              <a:t>The purpose of this device is to illustrate the mechanical negative-feedback control of cardiac output and arterial pressure governed by Frank-Starling’s Law</a:t>
            </a:r>
          </a:p>
          <a:p>
            <a:pPr>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Design Requirements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Specifications</a:t>
            </a:r>
            <a:endParaRPr lang="en-US" dirty="0"/>
          </a:p>
        </p:txBody>
      </p:sp>
      <p:sp>
        <p:nvSpPr>
          <p:cNvPr id="3" name="Content Placeholder 2"/>
          <p:cNvSpPr>
            <a:spLocks noGrp="1"/>
          </p:cNvSpPr>
          <p:nvPr>
            <p:ph sz="quarter" idx="1"/>
          </p:nvPr>
        </p:nvSpPr>
        <p:spPr>
          <a:xfrm>
            <a:off x="914400" y="1447800"/>
            <a:ext cx="7772400" cy="4953000"/>
          </a:xfrm>
        </p:spPr>
        <p:txBody>
          <a:bodyPr>
            <a:normAutofit/>
          </a:bodyPr>
          <a:lstStyle/>
          <a:p>
            <a:endParaRPr lang="en-US" dirty="0" smtClean="0"/>
          </a:p>
          <a:p>
            <a:r>
              <a:rPr lang="en-US" dirty="0" smtClean="0"/>
              <a:t>Portable &amp; Easy to Use</a:t>
            </a:r>
          </a:p>
          <a:p>
            <a:pPr lvl="1"/>
            <a:r>
              <a:rPr lang="en-US" dirty="0" smtClean="0"/>
              <a:t>2-5 kg; 1-2 m in circumference</a:t>
            </a:r>
          </a:p>
          <a:p>
            <a:r>
              <a:rPr lang="en-US" dirty="0" smtClean="0"/>
              <a:t>Relatively Inexpensive (&lt;$500)</a:t>
            </a:r>
          </a:p>
          <a:p>
            <a:r>
              <a:rPr lang="en-US" dirty="0" smtClean="0"/>
              <a:t>Sustainable</a:t>
            </a:r>
          </a:p>
          <a:p>
            <a:r>
              <a:rPr lang="en-US" dirty="0" smtClean="0"/>
              <a:t>Discrete structures</a:t>
            </a:r>
          </a:p>
          <a:p>
            <a:pPr lvl="1"/>
            <a:r>
              <a:rPr lang="en-US" dirty="0" smtClean="0"/>
              <a:t>Left ventricle, Arteries, Veins, Resistance Vessels (Capillary Bed)</a:t>
            </a:r>
          </a:p>
          <a:p>
            <a:r>
              <a:rPr lang="en-US" dirty="0" smtClean="0"/>
              <a:t>Mechanical Pump (LV), controlled by student, supplies power to the system (SV: 100-200 ml)</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Specifications</a:t>
            </a:r>
            <a:endParaRPr lang="en-US" dirty="0"/>
          </a:p>
        </p:txBody>
      </p:sp>
      <p:sp>
        <p:nvSpPr>
          <p:cNvPr id="3" name="Content Placeholder 2"/>
          <p:cNvSpPr>
            <a:spLocks noGrp="1"/>
          </p:cNvSpPr>
          <p:nvPr>
            <p:ph sz="quarter" idx="1"/>
          </p:nvPr>
        </p:nvSpPr>
        <p:spPr>
          <a:xfrm>
            <a:off x="914400" y="1447800"/>
            <a:ext cx="7772400" cy="4953000"/>
          </a:xfrm>
        </p:spPr>
        <p:txBody>
          <a:bodyPr>
            <a:normAutofit/>
          </a:bodyPr>
          <a:lstStyle/>
          <a:p>
            <a:pPr>
              <a:buNone/>
            </a:pPr>
            <a:endParaRPr lang="en-US" dirty="0" smtClean="0"/>
          </a:p>
          <a:p>
            <a:r>
              <a:rPr lang="en-US" dirty="0" smtClean="0"/>
              <a:t>Veins 20-30 times more compliant than arteries</a:t>
            </a:r>
          </a:p>
          <a:p>
            <a:r>
              <a:rPr lang="en-US" dirty="0" smtClean="0"/>
              <a:t>Variable resistance in capillary bed: (0,∞)</a:t>
            </a:r>
          </a:p>
          <a:p>
            <a:r>
              <a:rPr lang="en-US" dirty="0" smtClean="0"/>
              <a:t>Variable fluid volume within the system: (0,3 L)</a:t>
            </a:r>
          </a:p>
          <a:p>
            <a:r>
              <a:rPr lang="en-US" dirty="0" smtClean="0"/>
              <a:t>Pressure drops across arteries, capillary bed, and veins are approximately 7%, 92%, and 1% respectively (Smith, 1999)</a:t>
            </a:r>
          </a:p>
          <a:p>
            <a:r>
              <a:rPr lang="en-US" dirty="0" smtClean="0"/>
              <a:t>Quantitative pressure measurements from within the system</a:t>
            </a:r>
          </a:p>
          <a:p>
            <a:r>
              <a:rPr lang="en-US" dirty="0" smtClean="0"/>
              <a:t>Color gradation to illustrate oxygenation of the blood</a:t>
            </a:r>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Custom 8">
      <a:dk1>
        <a:sysClr val="windowText" lastClr="000000"/>
      </a:dk1>
      <a:lt1>
        <a:sysClr val="window" lastClr="FFFFFF"/>
      </a:lt1>
      <a:dk2>
        <a:srgbClr val="696464"/>
      </a:dk2>
      <a:lt2>
        <a:srgbClr val="E9E5DC"/>
      </a:lt2>
      <a:accent1>
        <a:srgbClr val="953735"/>
      </a:accent1>
      <a:accent2>
        <a:srgbClr val="E6B9B8"/>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2759</TotalTime>
  <Words>2520</Words>
  <Application>Microsoft Office PowerPoint</Application>
  <PresentationFormat>On-screen Show (4:3)</PresentationFormat>
  <Paragraphs>255</Paragraphs>
  <Slides>32</Slides>
  <Notes>26</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Equity</vt:lpstr>
      <vt:lpstr>Megan Foran, Danny Jones, &amp; Frank Moynihan Dr. Bob Wilkinson, Ph.D.</vt:lpstr>
      <vt:lpstr>Background</vt:lpstr>
      <vt:lpstr>Introduction</vt:lpstr>
      <vt:lpstr>Starling’s Law of the Heart</vt:lpstr>
      <vt:lpstr>Need</vt:lpstr>
      <vt:lpstr>Project Scope</vt:lpstr>
      <vt:lpstr>Specific Design Requirements</vt:lpstr>
      <vt:lpstr>Design Specifications</vt:lpstr>
      <vt:lpstr>Design Specifications</vt:lpstr>
      <vt:lpstr>Exploration of Existing Solutions</vt:lpstr>
      <vt:lpstr>Dr. Wilkinson’s Heart Teaching Model</vt:lpstr>
      <vt:lpstr>Image of Dr. Wilkinson’s Model</vt:lpstr>
      <vt:lpstr>Detailed Drawing of Dr. Wilkinson’s Model</vt:lpstr>
      <vt:lpstr>Specifications for Dr. Wilkinson’s Model</vt:lpstr>
      <vt:lpstr>Dr. Wilkinson’s Heart Teaching Model</vt:lpstr>
      <vt:lpstr>Circulatory System Model for Undergraduates</vt:lpstr>
      <vt:lpstr>Diagram of Circulatory System Model</vt:lpstr>
      <vt:lpstr>Circulatory System Model Specifications</vt:lpstr>
      <vt:lpstr>Circulatory System Model for Undergraduates</vt:lpstr>
      <vt:lpstr>Mock Circulatory Apparatus</vt:lpstr>
      <vt:lpstr>Diagram of Mock Circulatory Apparatus</vt:lpstr>
      <vt:lpstr>Mock Circulatory Apparatus Specifications</vt:lpstr>
      <vt:lpstr>Mock Circulatory Apparatus</vt:lpstr>
      <vt:lpstr>Mock Circulatory System for the Evaluation of LVADs</vt:lpstr>
      <vt:lpstr>Diagram of Mock Circulatory System for Evaluation of LVADs</vt:lpstr>
      <vt:lpstr>Mock Circulatory System for the Evaluation of LVADs</vt:lpstr>
      <vt:lpstr>Mock Circulatory System for the Evaluation of LVADs</vt:lpstr>
      <vt:lpstr>Team Organization</vt:lpstr>
      <vt:lpstr>Project Schedule</vt:lpstr>
      <vt:lpstr>Organization of Responsibilities</vt:lpstr>
      <vt:lpstr>Works Cited</vt:lpstr>
      <vt:lpstr>Questions?</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Owner</cp:lastModifiedBy>
  <cp:revision>105</cp:revision>
  <dcterms:created xsi:type="dcterms:W3CDTF">2012-09-21T21:36:05Z</dcterms:created>
  <dcterms:modified xsi:type="dcterms:W3CDTF">2012-10-01T05:10:24Z</dcterms:modified>
</cp:coreProperties>
</file>