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5" r:id="rId2"/>
    <p:sldId id="299" r:id="rId3"/>
    <p:sldId id="290" r:id="rId4"/>
    <p:sldId id="278" r:id="rId5"/>
    <p:sldId id="279" r:id="rId6"/>
    <p:sldId id="303" r:id="rId7"/>
    <p:sldId id="302" r:id="rId8"/>
    <p:sldId id="318" r:id="rId9"/>
    <p:sldId id="319" r:id="rId10"/>
    <p:sldId id="320" r:id="rId11"/>
    <p:sldId id="322" r:id="rId12"/>
    <p:sldId id="304" r:id="rId13"/>
    <p:sldId id="321" r:id="rId14"/>
    <p:sldId id="308" r:id="rId15"/>
    <p:sldId id="329" r:id="rId16"/>
    <p:sldId id="325" r:id="rId17"/>
    <p:sldId id="310" r:id="rId18"/>
    <p:sldId id="309" r:id="rId19"/>
    <p:sldId id="328" r:id="rId20"/>
    <p:sldId id="312" r:id="rId21"/>
    <p:sldId id="313" r:id="rId22"/>
    <p:sldId id="297"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autoAdjust="0"/>
    <p:restoredTop sz="66167" autoAdjust="0"/>
  </p:normalViewPr>
  <p:slideViewPr>
    <p:cSldViewPr>
      <p:cViewPr varScale="1">
        <p:scale>
          <a:sx n="47" d="100"/>
          <a:sy n="47" d="100"/>
        </p:scale>
        <p:origin x="-1764" y="-90"/>
      </p:cViewPr>
      <p:guideLst>
        <p:guide orient="horz" pos="2160"/>
        <p:guide pos="2880"/>
      </p:guideLst>
    </p:cSldViewPr>
  </p:slideViewPr>
  <p:outlineViewPr>
    <p:cViewPr>
      <p:scale>
        <a:sx n="33" d="100"/>
        <a:sy n="33" d="100"/>
      </p:scale>
      <p:origin x="0" y="1746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C531A-161D-4BE6-9D32-F5F0EC1DCCFB}" type="datetimeFigureOut">
              <a:rPr lang="en-US" smtClean="0"/>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D5088F-F058-4095-A377-6D184C1AC0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morning,</a:t>
            </a:r>
            <a:r>
              <a:rPr lang="en-US" baseline="0" dirty="0" smtClean="0"/>
              <a:t> My name is frank Moynihan, along with Megan </a:t>
            </a:r>
            <a:r>
              <a:rPr lang="en-US" baseline="0" dirty="0" err="1" smtClean="0"/>
              <a:t>foran</a:t>
            </a:r>
            <a:r>
              <a:rPr lang="en-US" baseline="0" dirty="0" smtClean="0"/>
              <a:t> and </a:t>
            </a:r>
            <a:r>
              <a:rPr lang="en-US" baseline="0" dirty="0" err="1" smtClean="0"/>
              <a:t>danny</a:t>
            </a:r>
            <a:r>
              <a:rPr lang="en-US" baseline="0" dirty="0" smtClean="0"/>
              <a:t> </a:t>
            </a:r>
            <a:r>
              <a:rPr lang="en-US" baseline="0" dirty="0" err="1" smtClean="0"/>
              <a:t>jones</a:t>
            </a:r>
            <a:r>
              <a:rPr lang="en-US" baseline="0" dirty="0" smtClean="0"/>
              <a:t> we are the teaching heart team. Our client is Dr. bob </a:t>
            </a:r>
            <a:r>
              <a:rPr lang="en-US" baseline="0" dirty="0" err="1" smtClean="0"/>
              <a:t>wilkinson</a:t>
            </a:r>
            <a:r>
              <a:rPr lang="en-US" baseline="0" dirty="0" smtClean="0"/>
              <a:t>, whose a professor at </a:t>
            </a:r>
            <a:r>
              <a:rPr lang="en-US" baseline="0" dirty="0" err="1" smtClean="0"/>
              <a:t>washington</a:t>
            </a:r>
            <a:r>
              <a:rPr lang="en-US" baseline="0" dirty="0" smtClean="0"/>
              <a:t> university school of medicine. I would like to begin this morning by briefly discussing the need and the specific design requirements, and then go into the details of the chosen design element by element, and finally I will conclude with some </a:t>
            </a:r>
            <a:r>
              <a:rPr lang="en-US" baseline="0" dirty="0" err="1" smtClean="0"/>
              <a:t>reflextion</a:t>
            </a:r>
            <a:r>
              <a:rPr lang="en-US" baseline="0" dirty="0" smtClean="0"/>
              <a:t> on the project over the entire semester</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Made from multiple</a:t>
            </a:r>
            <a:r>
              <a:rPr lang="en-US" baseline="0" dirty="0" smtClean="0"/>
              <a:t> layers of </a:t>
            </a:r>
            <a:r>
              <a:rPr lang="en-US" baseline="0" dirty="0" err="1" smtClean="0"/>
              <a:t>flouroelastomer</a:t>
            </a:r>
            <a:r>
              <a:rPr lang="en-US" baseline="0" dirty="0" smtClean="0"/>
              <a:t>, costs only $18.27, and has a lead time of about 2-5 days </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One of the greatest challenges for the design team was determining how to create a sustainable component that exhibits the </a:t>
            </a:r>
            <a:r>
              <a:rPr lang="en-US" sz="1200" kern="1200" baseline="0" dirty="0" err="1" smtClean="0">
                <a:solidFill>
                  <a:schemeClr val="tx1"/>
                </a:solidFill>
                <a:latin typeface="+mn-lt"/>
                <a:ea typeface="+mn-ea"/>
                <a:cs typeface="+mn-cs"/>
              </a:rPr>
              <a:t>fluxuations</a:t>
            </a:r>
            <a:r>
              <a:rPr lang="en-US" sz="1200" kern="1200" baseline="0" dirty="0" smtClean="0">
                <a:solidFill>
                  <a:schemeClr val="tx1"/>
                </a:solidFill>
                <a:latin typeface="+mn-lt"/>
                <a:ea typeface="+mn-ea"/>
                <a:cs typeface="+mn-cs"/>
              </a:rPr>
              <a:t> of compliance and volume in the arteries and veins as the variables related to mechanical control are </a:t>
            </a:r>
            <a:r>
              <a:rPr lang="en-US" sz="1200" kern="1200" baseline="0" dirty="0" err="1" smtClean="0">
                <a:solidFill>
                  <a:schemeClr val="tx1"/>
                </a:solidFill>
                <a:latin typeface="+mn-lt"/>
                <a:ea typeface="+mn-ea"/>
                <a:cs typeface="+mn-cs"/>
              </a:rPr>
              <a:t>maipulated</a:t>
            </a:r>
            <a:r>
              <a:rPr lang="en-US" sz="1200" kern="1200" baseline="0" dirty="0" smtClean="0">
                <a:solidFill>
                  <a:schemeClr val="tx1"/>
                </a:solidFill>
                <a:latin typeface="+mn-lt"/>
                <a:ea typeface="+mn-ea"/>
                <a:cs typeface="+mn-cs"/>
              </a:rPr>
              <a:t>. The final design uses chambers made from clear PVC pipe to allow the users to the changes in the air and water volumes in the chamber. This component incorporates a base cap with the necessary attachments for connecting the chamber to the rest of the device. Then clear PVC tubing, with graduated marking to aid in visually </a:t>
            </a:r>
            <a:r>
              <a:rPr lang="en-US" sz="1200" kern="1200" baseline="0" dirty="0" err="1" smtClean="0">
                <a:solidFill>
                  <a:schemeClr val="tx1"/>
                </a:solidFill>
                <a:latin typeface="+mn-lt"/>
                <a:ea typeface="+mn-ea"/>
                <a:cs typeface="+mn-cs"/>
              </a:rPr>
              <a:t>interpretting</a:t>
            </a:r>
            <a:r>
              <a:rPr lang="en-US" sz="1200" kern="1200" baseline="0" dirty="0" smtClean="0">
                <a:solidFill>
                  <a:schemeClr val="tx1"/>
                </a:solidFill>
                <a:latin typeface="+mn-lt"/>
                <a:ea typeface="+mn-ea"/>
                <a:cs typeface="+mn-cs"/>
              </a:rPr>
              <a:t> changes in volume. Then a coupling is used to connect the PVC pipe to the threaded cleanout adapter and plug.</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chamber will also have a variable compliance stopcock which allows the level of the air and water in the chamber to be adjusted once the device has been filled. Here we see a the specifics of the shallow base cap also. All together this costs about 171 dollars and 81 cents and has a lead time of about 1 to 2 weeks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resistance vessels will be made from ¼” PVC tubing, its ideal because of its low rigidity, durability, its relatively inexpensive and it comes with a variety of fittings as well as fits with all the discrete components of the design. It will costs around $20 for all the necessary tubing, will be obtained from McMaster Carr, has a lead time of about 2-5 days</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For the resistance mechanism Needle Pinch valves were chosen, because their relatively inexpensive, they offer user controlled input, cover the desired range of resistance values. These will also be obtain from McMaster Carr and have a lead time of 2-5 days</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again is the diagram</a:t>
            </a:r>
            <a:r>
              <a:rPr lang="en-US" baseline="0" dirty="0" smtClean="0"/>
              <a:t> of the design</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a:t>
            </a:r>
            <a:r>
              <a:rPr lang="en-US" dirty="0" err="1" smtClean="0"/>
              <a:t>breifly</a:t>
            </a:r>
            <a:r>
              <a:rPr lang="en-US" baseline="0" dirty="0" smtClean="0"/>
              <a:t> conclude with some reflections on the project</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design team firmly believes we solved the problem and meet the clients needs. The device will be highly </a:t>
            </a:r>
            <a:r>
              <a:rPr lang="en-US" sz="1200" kern="1200" baseline="0" dirty="0" err="1" smtClean="0">
                <a:solidFill>
                  <a:schemeClr val="tx1"/>
                </a:solidFill>
                <a:latin typeface="+mn-lt"/>
                <a:ea typeface="+mn-ea"/>
                <a:cs typeface="+mn-cs"/>
              </a:rPr>
              <a:t>sustainble</a:t>
            </a:r>
            <a:r>
              <a:rPr lang="en-US" sz="1200" kern="1200" baseline="0" dirty="0" smtClean="0">
                <a:solidFill>
                  <a:schemeClr val="tx1"/>
                </a:solidFill>
                <a:latin typeface="+mn-lt"/>
                <a:ea typeface="+mn-ea"/>
                <a:cs typeface="+mn-cs"/>
              </a:rPr>
              <a:t>. The device gives much more consistent visual feedback. The resistance mechanism is simple and intuitive, and the overall user-friendliness of the teaching heart device has been improved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Improved </a:t>
            </a:r>
            <a:r>
              <a:rPr lang="en-US" sz="1200" kern="1200" baseline="0" dirty="0" err="1" smtClean="0">
                <a:solidFill>
                  <a:schemeClr val="tx1"/>
                </a:solidFill>
                <a:latin typeface="+mn-lt"/>
                <a:ea typeface="+mn-ea"/>
                <a:cs typeface="+mn-cs"/>
              </a:rPr>
              <a:t>commmunication</a:t>
            </a:r>
            <a:r>
              <a:rPr lang="en-US" sz="1200" kern="1200" baseline="0" dirty="0" smtClean="0">
                <a:solidFill>
                  <a:schemeClr val="tx1"/>
                </a:solidFill>
                <a:latin typeface="+mn-lt"/>
                <a:ea typeface="+mn-ea"/>
                <a:cs typeface="+mn-cs"/>
              </a:rPr>
              <a:t> with the client, and focus on the client’s needs more as opposed to fitting our design to the course expectations. Also  initially we should have thought more about innovation rather than optimization of the existing </a:t>
            </a:r>
            <a:r>
              <a:rPr lang="en-US" sz="1200" kern="1200" baseline="0" dirty="0" err="1" smtClean="0">
                <a:solidFill>
                  <a:schemeClr val="tx1"/>
                </a:solidFill>
                <a:latin typeface="+mn-lt"/>
                <a:ea typeface="+mn-ea"/>
                <a:cs typeface="+mn-cs"/>
              </a:rPr>
              <a:t>protoype</a:t>
            </a:r>
            <a:r>
              <a:rPr lang="en-US" sz="1200" kern="1200" baseline="0" dirty="0" smtClean="0">
                <a:solidFill>
                  <a:schemeClr val="tx1"/>
                </a:solidFill>
                <a:latin typeface="+mn-lt"/>
                <a:ea typeface="+mn-ea"/>
                <a:cs typeface="+mn-cs"/>
              </a:rPr>
              <a:t>. More clearly defined tasks as well more concrete deadlines for the team members could have been beneficial. We found that working together at the same time to be much more productive that separating to do individual task, so that would have been incorporated at an earlier time in the design process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Comprehensive</a:t>
            </a:r>
            <a:r>
              <a:rPr lang="en-US" baseline="0" dirty="0" smtClean="0"/>
              <a:t> teaching aid that allows students to manipulate the variables of mechanical circulatory regulation using a physical model that allows students to put their brain into the process</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order to address the needs of the client and his students, the device will conform to the following design specifications. </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device must be portable and easy</a:t>
            </a:r>
            <a:r>
              <a:rPr lang="en-US" sz="1200" kern="1200" baseline="0" dirty="0" smtClean="0">
                <a:solidFill>
                  <a:schemeClr val="tx1"/>
                </a:solidFill>
                <a:latin typeface="+mn-lt"/>
                <a:ea typeface="+mn-ea"/>
                <a:cs typeface="+mn-cs"/>
              </a:rPr>
              <a:t> to operate, the 2-5 kg and 1-2 m in circumference was chosen by the design team. It needs to be under $500. </a:t>
            </a:r>
            <a:r>
              <a:rPr lang="en-US" sz="1200" kern="1200" baseline="0" dirty="0" err="1" smtClean="0">
                <a:solidFill>
                  <a:schemeClr val="tx1"/>
                </a:solidFill>
                <a:latin typeface="+mn-lt"/>
                <a:ea typeface="+mn-ea"/>
                <a:cs typeface="+mn-cs"/>
              </a:rPr>
              <a:t>Susatainability</a:t>
            </a:r>
            <a:r>
              <a:rPr lang="en-US" sz="1200" kern="1200" baseline="0" dirty="0" smtClean="0">
                <a:solidFill>
                  <a:schemeClr val="tx1"/>
                </a:solidFill>
                <a:latin typeface="+mn-lt"/>
                <a:ea typeface="+mn-ea"/>
                <a:cs typeface="+mn-cs"/>
              </a:rPr>
              <a:t> is one of the most important factors. It should be noted that the quantitative pressure measurement was removed from the design specifications because it was an optional additional component in the design statement and not only did it put the project over budget but also it distracted from the overall simplicity and user friendliness of the device. Lets now discuss the specifics of the design</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diagram of the teaching heart</a:t>
            </a:r>
            <a:r>
              <a:rPr lang="en-US" baseline="0" dirty="0" smtClean="0"/>
              <a:t> device</a:t>
            </a:r>
            <a:endParaRPr lang="en-US" dirty="0"/>
          </a:p>
        </p:txBody>
      </p:sp>
      <p:sp>
        <p:nvSpPr>
          <p:cNvPr id="4" name="Slide Number Placeholder 3"/>
          <p:cNvSpPr>
            <a:spLocks noGrp="1"/>
          </p:cNvSpPr>
          <p:nvPr>
            <p:ph type="sldNum" sz="quarter" idx="10"/>
          </p:nvPr>
        </p:nvSpPr>
        <p:spPr/>
        <p:txBody>
          <a:bodyPr/>
          <a:lstStyle/>
          <a:p>
            <a:fld id="{C5D5088F-F058-4095-A377-6D184C1AC0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On the left are the discrete structures of the circulatory system that need to be modeled in the device, and on the right is the mechanical analog that comprises the teaching heart model </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is another change made in the design since our progress report, we will use water as apposed to </a:t>
            </a:r>
            <a:r>
              <a:rPr lang="en-US" sz="1200" kern="1200" baseline="0" dirty="0" err="1" smtClean="0">
                <a:solidFill>
                  <a:schemeClr val="tx1"/>
                </a:solidFill>
                <a:latin typeface="+mn-lt"/>
                <a:ea typeface="+mn-ea"/>
                <a:cs typeface="+mn-cs"/>
              </a:rPr>
              <a:t>aqueoues</a:t>
            </a:r>
            <a:r>
              <a:rPr lang="en-US" sz="1200" kern="1200" baseline="0" dirty="0" smtClean="0">
                <a:solidFill>
                  <a:schemeClr val="tx1"/>
                </a:solidFill>
                <a:latin typeface="+mn-lt"/>
                <a:ea typeface="+mn-ea"/>
                <a:cs typeface="+mn-cs"/>
              </a:rPr>
              <a:t> glycol. Water is cheap, safe, and doesn’t require mixing any solutions for the device.</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To model the left ventricle, the </a:t>
            </a:r>
            <a:r>
              <a:rPr lang="en-US" sz="1200" kern="1200" baseline="0" dirty="0" err="1" smtClean="0">
                <a:solidFill>
                  <a:schemeClr val="tx1"/>
                </a:solidFill>
                <a:latin typeface="+mn-lt"/>
                <a:ea typeface="+mn-ea"/>
                <a:cs typeface="+mn-cs"/>
              </a:rPr>
              <a:t>iBoats</a:t>
            </a:r>
            <a:r>
              <a:rPr lang="en-US" sz="1200" kern="1200" baseline="0" dirty="0" smtClean="0">
                <a:solidFill>
                  <a:schemeClr val="tx1"/>
                </a:solidFill>
                <a:latin typeface="+mn-lt"/>
                <a:ea typeface="+mn-ea"/>
                <a:cs typeface="+mn-cs"/>
              </a:rPr>
              <a:t> Sierra ¼” fuel line primer bulb was selected because it provides the desired user inputted mechanical pumping. It also has two valves, one at each end which allows for unidirectional flow. The barbed fittings at each end are </a:t>
            </a:r>
            <a:r>
              <a:rPr lang="en-US" sz="1200" kern="1200" baseline="0" dirty="0" err="1" smtClean="0">
                <a:solidFill>
                  <a:schemeClr val="tx1"/>
                </a:solidFill>
                <a:latin typeface="+mn-lt"/>
                <a:ea typeface="+mn-ea"/>
                <a:cs typeface="+mn-cs"/>
              </a:rPr>
              <a:t>compatable</a:t>
            </a:r>
            <a:r>
              <a:rPr lang="en-US" sz="1200" kern="1200" baseline="0" dirty="0" smtClean="0">
                <a:solidFill>
                  <a:schemeClr val="tx1"/>
                </a:solidFill>
                <a:latin typeface="+mn-lt"/>
                <a:ea typeface="+mn-ea"/>
                <a:cs typeface="+mn-cs"/>
              </a:rPr>
              <a:t> with tubing that is used connect the discrete </a:t>
            </a:r>
            <a:r>
              <a:rPr lang="en-US" sz="1200" kern="1200" baseline="0" dirty="0" err="1" smtClean="0">
                <a:solidFill>
                  <a:schemeClr val="tx1"/>
                </a:solidFill>
                <a:latin typeface="+mn-lt"/>
                <a:ea typeface="+mn-ea"/>
                <a:cs typeface="+mn-cs"/>
              </a:rPr>
              <a:t>structurs</a:t>
            </a: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5D5088F-F058-4095-A377-6D184C1AC0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8C9BD3-56AA-406F-BCEB-5E6BE791EA4C}" type="datetimeFigureOut">
              <a:rPr lang="en-US" smtClean="0"/>
              <a:pPr/>
              <a:t>12/2/2012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CD4AD76-70DD-426B-BB07-222267E17D0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C9BD3-56AA-406F-BCEB-5E6BE791EA4C}"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4AD76-70DD-426B-BB07-222267E17D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C9BD3-56AA-406F-BCEB-5E6BE791EA4C}"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4AD76-70DD-426B-BB07-222267E17D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8C9BD3-56AA-406F-BCEB-5E6BE791EA4C}"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D4AD76-70DD-426B-BB07-222267E17D0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8C9BD3-56AA-406F-BCEB-5E6BE791EA4C}" type="datetimeFigureOut">
              <a:rPr lang="en-US" smtClean="0"/>
              <a:pPr/>
              <a:t>12/2/2012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CD4AD76-70DD-426B-BB07-222267E17D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8C9BD3-56AA-406F-BCEB-5E6BE791EA4C}"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4AD76-70DD-426B-BB07-222267E17D0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8C9BD3-56AA-406F-BCEB-5E6BE791EA4C}"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D4AD76-70DD-426B-BB07-222267E17D0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8C9BD3-56AA-406F-BCEB-5E6BE791EA4C}"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D4AD76-70DD-426B-BB07-222267E17D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C9BD3-56AA-406F-BCEB-5E6BE791EA4C}"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D4AD76-70DD-426B-BB07-222267E17D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8C9BD3-56AA-406F-BCEB-5E6BE791EA4C}"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D4AD76-70DD-426B-BB07-222267E17D0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8C9BD3-56AA-406F-BCEB-5E6BE791EA4C}" type="datetimeFigureOut">
              <a:rPr lang="en-US" smtClean="0"/>
              <a:pPr/>
              <a:t>12/2/2012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CD4AD76-70DD-426B-BB07-222267E17D0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F8C9BD3-56AA-406F-BCEB-5E6BE791EA4C}" type="datetimeFigureOut">
              <a:rPr lang="en-US" smtClean="0"/>
              <a:pPr/>
              <a:t>12/2/2012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D4AD76-70DD-426B-BB07-222267E17D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16512"/>
            <a:ext cx="7315200" cy="522288"/>
          </a:xfrm>
        </p:spPr>
        <p:txBody>
          <a:bodyPr/>
          <a:lstStyle/>
          <a:p>
            <a:r>
              <a:rPr lang="en-US" dirty="0" smtClean="0"/>
              <a:t>Megan </a:t>
            </a:r>
            <a:r>
              <a:rPr lang="en-US" dirty="0" err="1" smtClean="0"/>
              <a:t>Foran</a:t>
            </a:r>
            <a:r>
              <a:rPr lang="en-US" dirty="0" smtClean="0"/>
              <a:t>, Danny Jones, &amp; Frank Moynihan</a:t>
            </a:r>
            <a:br>
              <a:rPr lang="en-US" dirty="0" smtClean="0"/>
            </a:br>
            <a:r>
              <a:rPr lang="en-US" dirty="0" smtClean="0"/>
              <a:t>Dr. Bob Wilkinson, Ph.D.</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52400" y="1435464"/>
            <a:ext cx="8763000" cy="2222136"/>
          </a:xfrm>
          <a:prstGeom prst="rect">
            <a:avLst/>
          </a:prstGeom>
          <a:noFill/>
          <a:ln w="9525">
            <a:noFill/>
            <a:miter lim="800000"/>
            <a:headEnd/>
            <a:tailEnd/>
          </a:ln>
        </p:spPr>
      </p:pic>
    </p:spTree>
  </p:cSld>
  <p:clrMapOvr>
    <a:masterClrMapping/>
  </p:clrMapOvr>
  <p:transition advTm="2867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Sierra ¼” Fuel Line Primer Bulb</a:t>
            </a:r>
            <a:endParaRPr lang="en-US" dirty="0"/>
          </a:p>
        </p:txBody>
      </p:sp>
      <p:sp>
        <p:nvSpPr>
          <p:cNvPr id="5" name="Content Placeholder 4"/>
          <p:cNvSpPr>
            <a:spLocks noGrp="1"/>
          </p:cNvSpPr>
          <p:nvPr>
            <p:ph sz="quarter" idx="1"/>
          </p:nvPr>
        </p:nvSpPr>
        <p:spPr/>
        <p:txBody>
          <a:bodyPr>
            <a:normAutofit/>
          </a:bodyPr>
          <a:lstStyle/>
          <a:p>
            <a:r>
              <a:rPr lang="en-US" sz="3600" dirty="0" smtClean="0"/>
              <a:t>Made by </a:t>
            </a:r>
            <a:r>
              <a:rPr lang="en-US" sz="3600" dirty="0" err="1" smtClean="0"/>
              <a:t>iBoats</a:t>
            </a:r>
            <a:endParaRPr lang="en-US" sz="3600" dirty="0" smtClean="0"/>
          </a:p>
          <a:p>
            <a:r>
              <a:rPr lang="en-US" sz="3600" dirty="0" err="1" smtClean="0"/>
              <a:t>Flouroelastomer</a:t>
            </a:r>
            <a:endParaRPr lang="en-US" sz="3600" dirty="0" smtClean="0"/>
          </a:p>
          <a:p>
            <a:r>
              <a:rPr lang="en-US" sz="3600" dirty="0" smtClean="0"/>
              <a:t>$18.27 each</a:t>
            </a:r>
          </a:p>
          <a:p>
            <a:r>
              <a:rPr lang="en-US" sz="3600" dirty="0" smtClean="0"/>
              <a:t>Lead time: 2-5 days</a:t>
            </a:r>
          </a:p>
          <a:p>
            <a:endParaRPr lang="en-US" sz="3600" dirty="0"/>
          </a:p>
        </p:txBody>
      </p:sp>
    </p:spTree>
  </p:cSld>
  <p:clrMapOvr>
    <a:masterClrMapping/>
  </p:clrMapOvr>
  <p:transition advTm="2634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143000"/>
          </a:xfrm>
        </p:spPr>
        <p:txBody>
          <a:bodyPr/>
          <a:lstStyle/>
          <a:p>
            <a:r>
              <a:rPr lang="en-US" dirty="0" smtClean="0"/>
              <a:t>Arteries and Veins</a:t>
            </a:r>
            <a:endParaRPr lang="en-US" dirty="0"/>
          </a:p>
        </p:txBody>
      </p:sp>
      <p:sp>
        <p:nvSpPr>
          <p:cNvPr id="3" name="Content Placeholder 2"/>
          <p:cNvSpPr>
            <a:spLocks noGrp="1"/>
          </p:cNvSpPr>
          <p:nvPr>
            <p:ph sz="quarter" idx="1"/>
          </p:nvPr>
        </p:nvSpPr>
        <p:spPr>
          <a:xfrm>
            <a:off x="609600" y="1371600"/>
            <a:ext cx="4800600" cy="3733800"/>
          </a:xfrm>
        </p:spPr>
        <p:txBody>
          <a:bodyPr>
            <a:normAutofit/>
          </a:bodyPr>
          <a:lstStyle/>
          <a:p>
            <a:r>
              <a:rPr lang="en-US" sz="3600" dirty="0" smtClean="0"/>
              <a:t>Clear PVC chambers</a:t>
            </a:r>
          </a:p>
          <a:p>
            <a:r>
              <a:rPr lang="en-US" sz="3600" dirty="0" smtClean="0"/>
              <a:t>Air and water </a:t>
            </a:r>
            <a:r>
              <a:rPr lang="en-US" sz="3600" dirty="0" smtClean="0"/>
              <a:t>l</a:t>
            </a:r>
            <a:r>
              <a:rPr lang="en-US" sz="3600" dirty="0" smtClean="0"/>
              <a:t>evels </a:t>
            </a:r>
            <a:r>
              <a:rPr lang="en-US" sz="3600" dirty="0" smtClean="0"/>
              <a:t>m</a:t>
            </a:r>
            <a:r>
              <a:rPr lang="en-US" sz="3600" dirty="0" smtClean="0"/>
              <a:t>odel </a:t>
            </a:r>
            <a:r>
              <a:rPr lang="en-US" sz="3600" dirty="0" smtClean="0"/>
              <a:t>c</a:t>
            </a:r>
            <a:r>
              <a:rPr lang="en-US" sz="3600" dirty="0" smtClean="0"/>
              <a:t>ompliance </a:t>
            </a:r>
          </a:p>
          <a:p>
            <a:r>
              <a:rPr lang="en-US" sz="3600" dirty="0" smtClean="0"/>
              <a:t>Graduated </a:t>
            </a:r>
            <a:r>
              <a:rPr lang="en-US" sz="3600" dirty="0" smtClean="0"/>
              <a:t>m</a:t>
            </a:r>
            <a:r>
              <a:rPr lang="en-US" sz="3600" dirty="0" smtClean="0"/>
              <a:t>arkings </a:t>
            </a:r>
          </a:p>
          <a:p>
            <a:r>
              <a:rPr lang="en-US" sz="3600" dirty="0" smtClean="0"/>
              <a:t>Threaded cleanout </a:t>
            </a:r>
            <a:r>
              <a:rPr lang="en-US" sz="3600" dirty="0" smtClean="0"/>
              <a:t>a</a:t>
            </a:r>
            <a:r>
              <a:rPr lang="en-US" sz="3600" dirty="0" smtClean="0"/>
              <a:t>dapter and plug</a:t>
            </a:r>
            <a:endParaRPr lang="en-US" dirty="0" smtClean="0"/>
          </a:p>
          <a:p>
            <a:endParaRPr lang="en-US" dirty="0"/>
          </a:p>
        </p:txBody>
      </p:sp>
      <p:pic>
        <p:nvPicPr>
          <p:cNvPr id="6" name="Picture 5"/>
          <p:cNvPicPr/>
          <p:nvPr/>
        </p:nvPicPr>
        <p:blipFill>
          <a:blip r:embed="rId3" cstate="print"/>
          <a:srcRect/>
          <a:stretch>
            <a:fillRect/>
          </a:stretch>
        </p:blipFill>
        <p:spPr bwMode="auto">
          <a:xfrm>
            <a:off x="4876800" y="1676400"/>
            <a:ext cx="3886200" cy="3733800"/>
          </a:xfrm>
          <a:prstGeom prst="rect">
            <a:avLst/>
          </a:prstGeom>
          <a:noFill/>
          <a:ln w="9525">
            <a:solidFill>
              <a:schemeClr val="bg1"/>
            </a:solidFill>
            <a:miter lim="800000"/>
            <a:headEnd/>
            <a:tailEnd/>
          </a:ln>
        </p:spPr>
      </p:pic>
      <p:pic>
        <p:nvPicPr>
          <p:cNvPr id="7" name="Picture 6" descr="https://lh6.googleusercontent.com/A1J0vgweq7ayWh2bFt4NneRibRILQi9B4WOQQDm-kwknvyXJyeDIrgSPcNw_cfpkDoA7IRwuy4DPzxR9ujeFECPkGj8V8HQOmp-QNPeP91MIz4k-WhI"/>
          <p:cNvPicPr/>
          <p:nvPr/>
        </p:nvPicPr>
        <p:blipFill>
          <a:blip r:embed="rId4" cstate="print"/>
          <a:srcRect/>
          <a:stretch>
            <a:fillRect/>
          </a:stretch>
        </p:blipFill>
        <p:spPr bwMode="auto">
          <a:xfrm>
            <a:off x="1066800" y="5257800"/>
            <a:ext cx="3429000" cy="1291590"/>
          </a:xfrm>
          <a:prstGeom prst="rect">
            <a:avLst/>
          </a:prstGeom>
          <a:noFill/>
          <a:ln w="9525">
            <a:solidFill>
              <a:schemeClr val="bg1"/>
            </a:solidFill>
            <a:miter lim="800000"/>
            <a:headEnd/>
            <a:tailEnd/>
          </a:ln>
        </p:spPr>
      </p:pic>
    </p:spTree>
  </p:cSld>
  <p:clrMapOvr>
    <a:masterClrMapping/>
  </p:clrMapOvr>
  <p:transition advTm="7909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Arteries &amp; Veins </a:t>
            </a:r>
            <a:endParaRPr lang="en-US" dirty="0"/>
          </a:p>
        </p:txBody>
      </p:sp>
      <p:sp>
        <p:nvSpPr>
          <p:cNvPr id="12" name="Content Placeholder 11"/>
          <p:cNvSpPr>
            <a:spLocks noGrp="1"/>
          </p:cNvSpPr>
          <p:nvPr>
            <p:ph sz="quarter" idx="1"/>
          </p:nvPr>
        </p:nvSpPr>
        <p:spPr>
          <a:xfrm>
            <a:off x="762000" y="1219200"/>
            <a:ext cx="4648200" cy="2819400"/>
          </a:xfrm>
        </p:spPr>
        <p:txBody>
          <a:bodyPr>
            <a:normAutofit lnSpcReduction="10000"/>
          </a:bodyPr>
          <a:lstStyle/>
          <a:p>
            <a:r>
              <a:rPr lang="en-US" sz="3600" dirty="0" smtClean="0"/>
              <a:t>Variable compliance </a:t>
            </a:r>
            <a:r>
              <a:rPr lang="en-US" sz="3600" dirty="0" smtClean="0"/>
              <a:t>s</a:t>
            </a:r>
            <a:r>
              <a:rPr lang="en-US" sz="3600" dirty="0" smtClean="0"/>
              <a:t>topcock</a:t>
            </a:r>
          </a:p>
          <a:p>
            <a:r>
              <a:rPr lang="en-US" sz="3600" dirty="0" smtClean="0"/>
              <a:t>Shallow base cap</a:t>
            </a:r>
          </a:p>
          <a:p>
            <a:r>
              <a:rPr lang="en-US" sz="3600" dirty="0" smtClean="0"/>
              <a:t>$171.81 each</a:t>
            </a:r>
          </a:p>
          <a:p>
            <a:r>
              <a:rPr lang="en-US" sz="3600" dirty="0" smtClean="0"/>
              <a:t>Lead time: 1-2 weeks</a:t>
            </a:r>
          </a:p>
          <a:p>
            <a:endParaRPr lang="en-US" sz="3600" dirty="0" smtClean="0"/>
          </a:p>
          <a:p>
            <a:endParaRPr lang="en-US" sz="3600" dirty="0" smtClean="0"/>
          </a:p>
          <a:p>
            <a:endParaRPr lang="en-US" sz="3600" dirty="0"/>
          </a:p>
        </p:txBody>
      </p:sp>
      <p:pic>
        <p:nvPicPr>
          <p:cNvPr id="14" name="Picture 13"/>
          <p:cNvPicPr/>
          <p:nvPr/>
        </p:nvPicPr>
        <p:blipFill>
          <a:blip r:embed="rId3" cstate="print"/>
          <a:srcRect/>
          <a:stretch>
            <a:fillRect/>
          </a:stretch>
        </p:blipFill>
        <p:spPr bwMode="auto">
          <a:xfrm>
            <a:off x="762000" y="3886200"/>
            <a:ext cx="5257800" cy="2578608"/>
          </a:xfrm>
          <a:prstGeom prst="rect">
            <a:avLst/>
          </a:prstGeom>
          <a:noFill/>
          <a:ln w="9525">
            <a:noFill/>
            <a:miter lim="800000"/>
            <a:headEnd/>
            <a:tailEnd/>
          </a:ln>
        </p:spPr>
      </p:pic>
      <p:pic>
        <p:nvPicPr>
          <p:cNvPr id="15" name="Picture 14" descr="https://lh3.googleusercontent.com/RL2TLruQBK5hze857GrQPFqwMYC8Q56epM60BNIDE2grxa9fF78AiEiXAT-UHcPX0bhhA2w3zLwzLAO0KGcEm3Q8cWWEEDrukvU29syxFxaZft8Xn64"/>
          <p:cNvPicPr/>
          <p:nvPr/>
        </p:nvPicPr>
        <p:blipFill>
          <a:blip r:embed="rId4" cstate="print"/>
          <a:srcRect/>
          <a:stretch>
            <a:fillRect/>
          </a:stretch>
        </p:blipFill>
        <p:spPr bwMode="auto">
          <a:xfrm>
            <a:off x="5638800" y="1143000"/>
            <a:ext cx="2847975" cy="2590800"/>
          </a:xfrm>
          <a:prstGeom prst="rect">
            <a:avLst/>
          </a:prstGeom>
          <a:noFill/>
          <a:ln w="9525">
            <a:noFill/>
            <a:miter lim="800000"/>
            <a:headEnd/>
            <a:tailEnd/>
          </a:ln>
        </p:spPr>
      </p:pic>
    </p:spTree>
  </p:cSld>
  <p:clrMapOvr>
    <a:masterClrMapping/>
  </p:clrMapOvr>
  <p:transition advTm="57019"/>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dirty="0" smtClean="0"/>
              <a:t>Resistance Vessels</a:t>
            </a:r>
            <a:endParaRPr lang="en-US" dirty="0"/>
          </a:p>
        </p:txBody>
      </p:sp>
      <p:sp>
        <p:nvSpPr>
          <p:cNvPr id="3" name="Content Placeholder 2"/>
          <p:cNvSpPr>
            <a:spLocks noGrp="1"/>
          </p:cNvSpPr>
          <p:nvPr>
            <p:ph sz="quarter" idx="1"/>
          </p:nvPr>
        </p:nvSpPr>
        <p:spPr>
          <a:xfrm>
            <a:off x="762000" y="1295400"/>
            <a:ext cx="4953000" cy="4343400"/>
          </a:xfrm>
        </p:spPr>
        <p:txBody>
          <a:bodyPr>
            <a:normAutofit/>
          </a:bodyPr>
          <a:lstStyle/>
          <a:p>
            <a:r>
              <a:rPr lang="en-US" sz="3600" dirty="0" smtClean="0"/>
              <a:t>¼” PVC tubing</a:t>
            </a:r>
          </a:p>
          <a:p>
            <a:r>
              <a:rPr lang="en-US" sz="3600" dirty="0" smtClean="0"/>
              <a:t>Low rigidity</a:t>
            </a:r>
          </a:p>
          <a:p>
            <a:r>
              <a:rPr lang="en-US" sz="3600" dirty="0" smtClean="0"/>
              <a:t>Durable</a:t>
            </a:r>
          </a:p>
          <a:p>
            <a:r>
              <a:rPr lang="en-US" sz="3600" dirty="0" smtClean="0"/>
              <a:t>Low costs</a:t>
            </a:r>
          </a:p>
          <a:p>
            <a:r>
              <a:rPr lang="en-US" sz="3600" dirty="0" smtClean="0"/>
              <a:t>Variety of sizes and fittings</a:t>
            </a:r>
          </a:p>
          <a:p>
            <a:r>
              <a:rPr lang="en-US" sz="3600" dirty="0" smtClean="0"/>
              <a:t>Lead time: 2-5 days</a:t>
            </a:r>
          </a:p>
        </p:txBody>
      </p:sp>
      <p:pic>
        <p:nvPicPr>
          <p:cNvPr id="4" name="Picture 3" descr="https://lh5.googleusercontent.com/La8EqCTTGwfaNGDIhJjg82ITiMYWhLg7r8ylv3KUyJs2GAbTZISfYyzKB2Js3J0Q96rofwvKsVYETuKC1Uyau8L1TUQwog2ZpTNYMmn9YS-FSqLUzg"/>
          <p:cNvPicPr/>
          <p:nvPr/>
        </p:nvPicPr>
        <p:blipFill>
          <a:blip r:embed="rId3" cstate="print"/>
          <a:srcRect/>
          <a:stretch>
            <a:fillRect/>
          </a:stretch>
        </p:blipFill>
        <p:spPr bwMode="auto">
          <a:xfrm>
            <a:off x="5334000" y="1828800"/>
            <a:ext cx="1981200" cy="1442720"/>
          </a:xfrm>
          <a:prstGeom prst="rect">
            <a:avLst/>
          </a:prstGeom>
          <a:noFill/>
          <a:ln w="9525">
            <a:noFill/>
            <a:miter lim="800000"/>
            <a:headEnd/>
            <a:tailEnd/>
          </a:ln>
        </p:spPr>
      </p:pic>
    </p:spTree>
  </p:cSld>
  <p:clrMapOvr>
    <a:masterClrMapping/>
  </p:clrMapOvr>
  <p:transition advTm="4779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Resistance Mechanism</a:t>
            </a:r>
            <a:endParaRPr lang="en-US" dirty="0"/>
          </a:p>
        </p:txBody>
      </p:sp>
      <p:sp>
        <p:nvSpPr>
          <p:cNvPr id="3" name="Content Placeholder 2"/>
          <p:cNvSpPr>
            <a:spLocks noGrp="1"/>
          </p:cNvSpPr>
          <p:nvPr>
            <p:ph sz="quarter" idx="1"/>
          </p:nvPr>
        </p:nvSpPr>
        <p:spPr>
          <a:xfrm>
            <a:off x="762000" y="1447800"/>
            <a:ext cx="3962400" cy="4800600"/>
          </a:xfrm>
        </p:spPr>
        <p:txBody>
          <a:bodyPr>
            <a:normAutofit/>
          </a:bodyPr>
          <a:lstStyle/>
          <a:p>
            <a:r>
              <a:rPr lang="en-US" sz="3600" dirty="0" smtClean="0"/>
              <a:t>Needle Pinch Valves</a:t>
            </a:r>
            <a:endParaRPr lang="en-US" sz="3600" dirty="0" smtClean="0"/>
          </a:p>
          <a:p>
            <a:r>
              <a:rPr lang="en-US" sz="3600" dirty="0" smtClean="0"/>
              <a:t>Durable</a:t>
            </a:r>
          </a:p>
          <a:p>
            <a:r>
              <a:rPr lang="en-US" sz="3600" dirty="0" smtClean="0"/>
              <a:t>Low </a:t>
            </a:r>
            <a:r>
              <a:rPr lang="en-US" sz="3600" dirty="0" smtClean="0"/>
              <a:t>cost: $41.00  </a:t>
            </a:r>
            <a:endParaRPr lang="en-US" sz="3600" dirty="0" smtClean="0"/>
          </a:p>
          <a:p>
            <a:r>
              <a:rPr lang="en-US" sz="3600" dirty="0" smtClean="0"/>
              <a:t>Mechanical Input</a:t>
            </a:r>
          </a:p>
          <a:p>
            <a:r>
              <a:rPr lang="en-US" sz="3600" dirty="0" smtClean="0"/>
              <a:t>Safe</a:t>
            </a:r>
            <a:endParaRPr lang="en-US" sz="3600" dirty="0" smtClean="0"/>
          </a:p>
          <a:p>
            <a:r>
              <a:rPr lang="en-US" sz="3600" dirty="0" smtClean="0"/>
              <a:t>Compact Size</a:t>
            </a:r>
          </a:p>
          <a:p>
            <a:r>
              <a:rPr lang="en-US" sz="3600" dirty="0" smtClean="0"/>
              <a:t>Resistance (0,</a:t>
            </a:r>
            <a:r>
              <a:rPr lang="en-US" sz="3600" dirty="0" smtClean="0">
                <a:latin typeface="Cambria Math"/>
                <a:ea typeface="Cambria Math"/>
              </a:rPr>
              <a:t>∞)</a:t>
            </a:r>
            <a:endParaRPr lang="en-US" sz="3600" dirty="0" smtClean="0"/>
          </a:p>
        </p:txBody>
      </p:sp>
      <p:pic>
        <p:nvPicPr>
          <p:cNvPr id="4" name="Picture 3" descr="https://lh3.googleusercontent.com/rRfQv8Q9ULX5msyOfmtQQxUTkMTJDkeglFG_pX19MyP4Gy6EB3i5Md6kzTgxFNXCCCw_OKrzuD2X2HnKm1VPTcn5TOso2MgSn87LnQtEqw8VNtHnow"/>
          <p:cNvPicPr/>
          <p:nvPr/>
        </p:nvPicPr>
        <p:blipFill>
          <a:blip r:embed="rId3" cstate="print"/>
          <a:srcRect/>
          <a:stretch>
            <a:fillRect/>
          </a:stretch>
        </p:blipFill>
        <p:spPr bwMode="auto">
          <a:xfrm>
            <a:off x="4419600" y="2362200"/>
            <a:ext cx="4038600" cy="2286000"/>
          </a:xfrm>
          <a:prstGeom prst="rect">
            <a:avLst/>
          </a:prstGeom>
          <a:noFill/>
          <a:ln w="9525">
            <a:solidFill>
              <a:schemeClr val="bg1"/>
            </a:solidFill>
            <a:miter lim="800000"/>
            <a:headEnd/>
            <a:tailEnd/>
          </a:ln>
        </p:spPr>
      </p:pic>
    </p:spTree>
  </p:cSld>
  <p:clrMapOvr>
    <a:masterClrMapping/>
  </p:clrMapOvr>
  <p:transition advTm="85442"/>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Megan\AppData\Local\Temp\FinalDesign.jpg"/>
          <p:cNvPicPr>
            <a:picLocks noGrp="1"/>
          </p:cNvPicPr>
          <p:nvPr>
            <p:ph sz="quarter" idx="1"/>
          </p:nvPr>
        </p:nvPicPr>
        <p:blipFill>
          <a:blip r:embed="rId3" cstate="print"/>
          <a:srcRect/>
          <a:stretch>
            <a:fillRect/>
          </a:stretch>
        </p:blipFill>
        <p:spPr bwMode="auto">
          <a:xfrm>
            <a:off x="1371600" y="1066800"/>
            <a:ext cx="6324600" cy="4712623"/>
          </a:xfrm>
          <a:prstGeom prst="rect">
            <a:avLst/>
          </a:prstGeom>
          <a:noFill/>
          <a:ln w="9525">
            <a:solidFill>
              <a:schemeClr val="bg1"/>
            </a:solidFill>
            <a:miter lim="800000"/>
            <a:headEnd/>
            <a:tailEnd/>
          </a:ln>
        </p:spPr>
      </p:pic>
    </p:spTree>
  </p:cSld>
  <p:clrMapOvr>
    <a:masterClrMapping/>
  </p:clrMapOvr>
  <p:transition advTm="1873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Tree>
  </p:cSld>
  <p:clrMapOvr>
    <a:masterClrMapping/>
  </p:clrMapOvr>
  <p:transition advTm="184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Did we solve the problem?</a:t>
            </a:r>
            <a:endParaRPr lang="en-US" dirty="0"/>
          </a:p>
        </p:txBody>
      </p:sp>
      <p:sp>
        <p:nvSpPr>
          <p:cNvPr id="3" name="Content Placeholder 2"/>
          <p:cNvSpPr>
            <a:spLocks noGrp="1"/>
          </p:cNvSpPr>
          <p:nvPr>
            <p:ph sz="quarter" idx="1"/>
          </p:nvPr>
        </p:nvSpPr>
        <p:spPr>
          <a:xfrm>
            <a:off x="762000" y="1371600"/>
            <a:ext cx="7315200" cy="5181600"/>
          </a:xfrm>
        </p:spPr>
        <p:txBody>
          <a:bodyPr>
            <a:normAutofit/>
          </a:bodyPr>
          <a:lstStyle/>
          <a:p>
            <a:r>
              <a:rPr lang="en-US" sz="3600" dirty="0" smtClean="0"/>
              <a:t>Improved </a:t>
            </a:r>
            <a:r>
              <a:rPr lang="en-US" sz="3600" dirty="0" smtClean="0"/>
              <a:t>sustainability </a:t>
            </a:r>
          </a:p>
          <a:p>
            <a:r>
              <a:rPr lang="en-US" sz="3600" dirty="0" smtClean="0"/>
              <a:t>Consistent visual feedback</a:t>
            </a:r>
          </a:p>
          <a:p>
            <a:r>
              <a:rPr lang="en-US" sz="3600" dirty="0" smtClean="0"/>
              <a:t>Improved resistance mechanism</a:t>
            </a:r>
          </a:p>
          <a:p>
            <a:r>
              <a:rPr lang="en-US" sz="3600" dirty="0" smtClean="0"/>
              <a:t>Increased user-friendliness and simplicity</a:t>
            </a:r>
          </a:p>
          <a:p>
            <a:endParaRPr lang="en-US" sz="3600" dirty="0" smtClean="0"/>
          </a:p>
          <a:p>
            <a:endParaRPr lang="en-US" sz="3600" dirty="0"/>
          </a:p>
        </p:txBody>
      </p:sp>
    </p:spTree>
  </p:cSld>
  <p:clrMapOvr>
    <a:masterClrMapping/>
  </p:clrMapOvr>
  <p:transition advTm="6143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Future Directions</a:t>
            </a:r>
            <a:endParaRPr lang="en-US" dirty="0"/>
          </a:p>
        </p:txBody>
      </p:sp>
      <p:sp>
        <p:nvSpPr>
          <p:cNvPr id="7" name="Content Placeholder 6"/>
          <p:cNvSpPr>
            <a:spLocks noGrp="1"/>
          </p:cNvSpPr>
          <p:nvPr>
            <p:ph sz="quarter" idx="1"/>
          </p:nvPr>
        </p:nvSpPr>
        <p:spPr/>
        <p:txBody>
          <a:bodyPr>
            <a:normAutofit/>
          </a:bodyPr>
          <a:lstStyle/>
          <a:p>
            <a:r>
              <a:rPr lang="en-US" sz="3600" dirty="0" smtClean="0"/>
              <a:t>Teaching Heart team will not continue on to BME402</a:t>
            </a:r>
          </a:p>
          <a:p>
            <a:r>
              <a:rPr lang="en-US" sz="3600" dirty="0" smtClean="0"/>
              <a:t>Willing to stay in touch with the client to provide necessary support</a:t>
            </a:r>
          </a:p>
          <a:p>
            <a:pPr>
              <a:buNone/>
            </a:pPr>
            <a:endParaRPr lang="en-US" sz="3600" dirty="0" smtClean="0"/>
          </a:p>
        </p:txBody>
      </p:sp>
    </p:spTree>
  </p:cSld>
  <p:clrMapOvr>
    <a:masterClrMapping/>
  </p:clrMapOvr>
  <p:transition advTm="18595"/>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learned?</a:t>
            </a:r>
            <a:endParaRPr lang="en-US" dirty="0"/>
          </a:p>
        </p:txBody>
      </p:sp>
      <p:sp>
        <p:nvSpPr>
          <p:cNvPr id="3" name="Content Placeholder 2"/>
          <p:cNvSpPr>
            <a:spLocks noGrp="1"/>
          </p:cNvSpPr>
          <p:nvPr>
            <p:ph sz="quarter" idx="1"/>
          </p:nvPr>
        </p:nvSpPr>
        <p:spPr/>
        <p:txBody>
          <a:bodyPr>
            <a:normAutofit/>
          </a:bodyPr>
          <a:lstStyle/>
          <a:p>
            <a:r>
              <a:rPr lang="en-US" sz="3600" dirty="0" smtClean="0"/>
              <a:t>Communication is key, working together much more effective</a:t>
            </a:r>
          </a:p>
          <a:p>
            <a:r>
              <a:rPr lang="en-US" sz="3600" dirty="0" smtClean="0"/>
              <a:t>Realistic goals and deadlines</a:t>
            </a:r>
            <a:endParaRPr lang="en-US" sz="3600" dirty="0"/>
          </a:p>
        </p:txBody>
      </p:sp>
    </p:spTree>
  </p:cSld>
  <p:clrMapOvr>
    <a:masterClrMapping/>
  </p:clrMapOvr>
  <p:transition advTm="6230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Tree>
  </p:cSld>
  <p:clrMapOvr>
    <a:masterClrMapping/>
  </p:clrMapOvr>
  <p:transition advTm="142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normAutofit/>
          </a:bodyPr>
          <a:lstStyle/>
          <a:p>
            <a:r>
              <a:rPr lang="en-US" dirty="0" smtClean="0"/>
              <a:t>What would be done differently?</a:t>
            </a:r>
            <a:endParaRPr lang="en-US" dirty="0"/>
          </a:p>
        </p:txBody>
      </p:sp>
      <p:sp>
        <p:nvSpPr>
          <p:cNvPr id="3" name="Content Placeholder 2"/>
          <p:cNvSpPr>
            <a:spLocks noGrp="1"/>
          </p:cNvSpPr>
          <p:nvPr>
            <p:ph sz="quarter" idx="1"/>
          </p:nvPr>
        </p:nvSpPr>
        <p:spPr>
          <a:xfrm>
            <a:off x="762000" y="1600200"/>
            <a:ext cx="6019800" cy="4800600"/>
          </a:xfrm>
        </p:spPr>
        <p:txBody>
          <a:bodyPr>
            <a:normAutofit/>
          </a:bodyPr>
          <a:lstStyle/>
          <a:p>
            <a:r>
              <a:rPr lang="en-US" sz="3600" dirty="0" smtClean="0"/>
              <a:t>Improve communication with client, focus on the clients needs</a:t>
            </a:r>
          </a:p>
          <a:p>
            <a:r>
              <a:rPr lang="en-US" sz="3600" dirty="0" smtClean="0"/>
              <a:t>More innovative design concept</a:t>
            </a:r>
          </a:p>
          <a:p>
            <a:r>
              <a:rPr lang="en-US" sz="3600" dirty="0" smtClean="0"/>
              <a:t>More specific project management</a:t>
            </a:r>
          </a:p>
          <a:p>
            <a:endParaRPr lang="en-US" sz="3600" dirty="0"/>
          </a:p>
        </p:txBody>
      </p:sp>
    </p:spTree>
  </p:cSld>
  <p:clrMapOvr>
    <a:masterClrMapping/>
  </p:clrMapOvr>
  <p:transition advTm="5006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normAutofit/>
          </a:bodyPr>
          <a:lstStyle/>
          <a:p>
            <a:r>
              <a:rPr lang="en-US" dirty="0" smtClean="0"/>
              <a:t>Intellectual Property</a:t>
            </a:r>
            <a:endParaRPr lang="en-US" dirty="0"/>
          </a:p>
        </p:txBody>
      </p:sp>
      <p:sp>
        <p:nvSpPr>
          <p:cNvPr id="3" name="Content Placeholder 2"/>
          <p:cNvSpPr>
            <a:spLocks noGrp="1"/>
          </p:cNvSpPr>
          <p:nvPr>
            <p:ph sz="quarter" idx="1"/>
          </p:nvPr>
        </p:nvSpPr>
        <p:spPr>
          <a:xfrm>
            <a:off x="685800" y="1752600"/>
            <a:ext cx="7696200" cy="1828800"/>
          </a:xfrm>
        </p:spPr>
        <p:txBody>
          <a:bodyPr>
            <a:normAutofit/>
          </a:bodyPr>
          <a:lstStyle/>
          <a:p>
            <a:r>
              <a:rPr lang="en-US" sz="3600" dirty="0" smtClean="0"/>
              <a:t>Teaching Heart team not seeking IP</a:t>
            </a:r>
          </a:p>
          <a:p>
            <a:r>
              <a:rPr lang="en-US" sz="3600" dirty="0" smtClean="0"/>
              <a:t>Relinquishing any potential IP to the client</a:t>
            </a:r>
            <a:endParaRPr lang="en-US" sz="3600" dirty="0"/>
          </a:p>
        </p:txBody>
      </p:sp>
    </p:spTree>
  </p:cSld>
  <p:clrMapOvr>
    <a:masterClrMapping/>
  </p:clrMapOvr>
  <p:transition advTm="29359"/>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sz="quarter" idx="1"/>
          </p:nvPr>
        </p:nvSpPr>
        <p:spPr>
          <a:xfrm>
            <a:off x="762000" y="1752600"/>
            <a:ext cx="7772400" cy="4572000"/>
          </a:xfrm>
        </p:spPr>
        <p:txBody>
          <a:bodyPr>
            <a:normAutofit/>
          </a:bodyPr>
          <a:lstStyle/>
          <a:p>
            <a:r>
              <a:rPr lang="en-US" dirty="0" smtClean="0"/>
              <a:t>Chamber, </a:t>
            </a:r>
            <a:r>
              <a:rPr lang="en-US" dirty="0" err="1" smtClean="0"/>
              <a:t>luer</a:t>
            </a:r>
            <a:r>
              <a:rPr lang="en-US" dirty="0" smtClean="0"/>
              <a:t> valves and fittings</a:t>
            </a:r>
            <a:r>
              <a:rPr lang="en-US" dirty="0" smtClean="0"/>
              <a:t>, adapters </a:t>
            </a:r>
            <a:r>
              <a:rPr lang="en-US" dirty="0" smtClean="0"/>
              <a:t>&lt;http</a:t>
            </a:r>
            <a:r>
              <a:rPr lang="en-US" dirty="0" smtClean="0"/>
              <a:t>://www.coleparmer.com</a:t>
            </a:r>
            <a:r>
              <a:rPr lang="en-US" dirty="0" smtClean="0"/>
              <a:t>/&gt;</a:t>
            </a:r>
            <a:endParaRPr lang="en-US" dirty="0" smtClean="0"/>
          </a:p>
          <a:p>
            <a:r>
              <a:rPr lang="en-US" dirty="0" smtClean="0"/>
              <a:t>PVC pipe</a:t>
            </a:r>
            <a:r>
              <a:rPr lang="en-US" dirty="0" smtClean="0"/>
              <a:t>, </a:t>
            </a:r>
            <a:r>
              <a:rPr lang="en-US" dirty="0" err="1" smtClean="0"/>
              <a:t>fittings,valves</a:t>
            </a:r>
            <a:r>
              <a:rPr lang="en-US" dirty="0" smtClean="0"/>
              <a:t> &lt;</a:t>
            </a:r>
            <a:r>
              <a:rPr lang="en-US" dirty="0" smtClean="0"/>
              <a:t>http</a:t>
            </a:r>
            <a:r>
              <a:rPr lang="en-US" dirty="0" smtClean="0"/>
              <a:t>://</a:t>
            </a:r>
            <a:r>
              <a:rPr lang="en-US" dirty="0" smtClean="0"/>
              <a:t>www.muellerindustries.com/products&gt;</a:t>
            </a:r>
            <a:endParaRPr lang="en-US" dirty="0" smtClean="0"/>
          </a:p>
          <a:p>
            <a:r>
              <a:rPr lang="en-US" dirty="0" smtClean="0"/>
              <a:t>Tubing, valves</a:t>
            </a:r>
            <a:r>
              <a:rPr lang="en-US" dirty="0" smtClean="0"/>
              <a:t>, fittings </a:t>
            </a:r>
            <a:r>
              <a:rPr lang="en-US" dirty="0" smtClean="0"/>
              <a:t>&lt;http</a:t>
            </a:r>
            <a:r>
              <a:rPr lang="en-US" dirty="0" smtClean="0"/>
              <a:t>://www.mcmaster.com</a:t>
            </a:r>
            <a:r>
              <a:rPr lang="en-US" dirty="0" smtClean="0"/>
              <a:t>/&gt;.</a:t>
            </a:r>
            <a:endParaRPr lang="en-US" dirty="0" smtClean="0"/>
          </a:p>
          <a:p>
            <a:r>
              <a:rPr lang="en-US" dirty="0" smtClean="0"/>
              <a:t>"</a:t>
            </a:r>
            <a:r>
              <a:rPr lang="en-US" dirty="0" smtClean="0"/>
              <a:t>Primer Bulb." EPA Certified S : Attwood Marine. Attwood Marine </a:t>
            </a:r>
            <a:r>
              <a:rPr lang="en-US" dirty="0" smtClean="0"/>
              <a:t>Products. http</a:t>
            </a:r>
            <a:r>
              <a:rPr lang="en-US" dirty="0" smtClean="0"/>
              <a:t>://</a:t>
            </a:r>
            <a:r>
              <a:rPr lang="en-US" dirty="0" smtClean="0"/>
              <a:t>www.attwoodmarine.com/store/product/epa-certified-primer-bulb.</a:t>
            </a:r>
            <a:endParaRPr lang="en-US" dirty="0" smtClean="0"/>
          </a:p>
          <a:p>
            <a:r>
              <a:rPr lang="en-US" dirty="0" smtClean="0"/>
              <a:t>US Plastics </a:t>
            </a:r>
            <a:r>
              <a:rPr lang="en-US" dirty="0" smtClean="0"/>
              <a:t>&lt;www.usplastic.com&gt;.</a:t>
            </a:r>
          </a:p>
        </p:txBody>
      </p:sp>
    </p:spTree>
  </p:cSld>
  <p:clrMapOvr>
    <a:masterClrMapping/>
  </p:clrMapOvr>
  <p:transition advTm="4025"/>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cSld>
  <p:clrMapOvr>
    <a:masterClrMapping/>
  </p:clrMapOvr>
  <p:transition advTm="1603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sz="2800" dirty="0" smtClean="0"/>
              <a:t>Starling’s Law can be difficult for </a:t>
            </a:r>
            <a:r>
              <a:rPr lang="en-US" sz="2800" dirty="0" err="1" smtClean="0"/>
              <a:t>cardiophysiology</a:t>
            </a:r>
            <a:r>
              <a:rPr lang="en-US" sz="2800" dirty="0" smtClean="0"/>
              <a:t> students to visualize</a:t>
            </a:r>
          </a:p>
          <a:p>
            <a:r>
              <a:rPr lang="en-US" sz="2800" dirty="0" smtClean="0"/>
              <a:t>To aid comprehension, students need an interactive learning model to supplement the lecture and reading material</a:t>
            </a:r>
          </a:p>
          <a:p>
            <a:r>
              <a:rPr lang="en-US" sz="2800" dirty="0" smtClean="0"/>
              <a:t>The model should allow the students to control the variables of mechanical circulatory regulation:</a:t>
            </a:r>
          </a:p>
          <a:p>
            <a:pPr lvl="1"/>
            <a:r>
              <a:rPr lang="en-US" sz="2800" dirty="0" smtClean="0"/>
              <a:t>Stroke Volume, Heart Rate, and Peripheral Resistance</a:t>
            </a:r>
            <a:endParaRPr lang="en-US" sz="2800" dirty="0"/>
          </a:p>
        </p:txBody>
      </p:sp>
    </p:spTree>
  </p:cSld>
  <p:clrMapOvr>
    <a:masterClrMapping/>
  </p:clrMapOvr>
  <p:transition advTm="4773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Design Requirements</a:t>
            </a:r>
            <a:endParaRPr lang="en-US" dirty="0"/>
          </a:p>
        </p:txBody>
      </p:sp>
    </p:spTree>
  </p:cSld>
  <p:clrMapOvr>
    <a:masterClrMapping/>
  </p:clrMapOvr>
  <p:transition advTm="273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Specifications</a:t>
            </a:r>
            <a:endParaRPr lang="en-US" dirty="0"/>
          </a:p>
        </p:txBody>
      </p:sp>
      <p:sp>
        <p:nvSpPr>
          <p:cNvPr id="3" name="Content Placeholder 2"/>
          <p:cNvSpPr>
            <a:spLocks noGrp="1"/>
          </p:cNvSpPr>
          <p:nvPr>
            <p:ph sz="quarter" idx="1"/>
          </p:nvPr>
        </p:nvSpPr>
        <p:spPr>
          <a:xfrm>
            <a:off x="914400" y="1447800"/>
            <a:ext cx="7772400" cy="4953000"/>
          </a:xfrm>
        </p:spPr>
        <p:txBody>
          <a:bodyPr>
            <a:normAutofit/>
          </a:bodyPr>
          <a:lstStyle/>
          <a:p>
            <a:r>
              <a:rPr lang="en-US" dirty="0" smtClean="0"/>
              <a:t>Portable </a:t>
            </a:r>
            <a:r>
              <a:rPr lang="en-US" dirty="0" smtClean="0"/>
              <a:t>&amp; Easy to Use</a:t>
            </a:r>
          </a:p>
          <a:p>
            <a:pPr lvl="1"/>
            <a:r>
              <a:rPr lang="en-US" dirty="0" smtClean="0"/>
              <a:t>2-5 kg; 1-2 m in circumference</a:t>
            </a:r>
          </a:p>
          <a:p>
            <a:r>
              <a:rPr lang="en-US" dirty="0" smtClean="0"/>
              <a:t>Relatively Inexpensive (&lt;$500)</a:t>
            </a:r>
          </a:p>
          <a:p>
            <a:r>
              <a:rPr lang="en-US" dirty="0" smtClean="0"/>
              <a:t>Sustainable</a:t>
            </a:r>
          </a:p>
          <a:p>
            <a:r>
              <a:rPr lang="en-US" dirty="0" smtClean="0"/>
              <a:t>Discrete structures</a:t>
            </a:r>
          </a:p>
          <a:p>
            <a:pPr lvl="1"/>
            <a:r>
              <a:rPr lang="en-US" dirty="0" smtClean="0"/>
              <a:t>Left ventricle, Arteries, Veins, Resistance Vessels (Capillary Bed)</a:t>
            </a:r>
          </a:p>
          <a:p>
            <a:r>
              <a:rPr lang="en-US" dirty="0" smtClean="0"/>
              <a:t>Mechanical Pump (LV), controlled by student, supplies power to the system </a:t>
            </a:r>
            <a:endParaRPr lang="en-US" dirty="0" smtClean="0"/>
          </a:p>
          <a:p>
            <a:r>
              <a:rPr lang="en-US" dirty="0" smtClean="0"/>
              <a:t>Variable resistance in capillary bed: (0,∞</a:t>
            </a:r>
            <a:r>
              <a:rPr lang="en-US" dirty="0" smtClean="0"/>
              <a:t>)</a:t>
            </a:r>
          </a:p>
          <a:p>
            <a:r>
              <a:rPr lang="en-US" dirty="0" smtClean="0"/>
              <a:t>Variable fluid volume within the system: (0,3 L)</a:t>
            </a:r>
          </a:p>
          <a:p>
            <a:endParaRPr lang="en-US" dirty="0" smtClean="0"/>
          </a:p>
          <a:p>
            <a:endParaRPr lang="en-US" dirty="0"/>
          </a:p>
        </p:txBody>
      </p:sp>
    </p:spTree>
  </p:cSld>
  <p:clrMapOvr>
    <a:masterClrMapping/>
  </p:clrMapOvr>
  <p:transition advTm="8601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the Chosen Design</a:t>
            </a:r>
            <a:endParaRPr lang="en-US" dirty="0"/>
          </a:p>
        </p:txBody>
      </p:sp>
      <p:pic>
        <p:nvPicPr>
          <p:cNvPr id="3" name="Picture 2" descr="C:\Users\Megan\AppData\Local\Temp\FinalDesign.jpg"/>
          <p:cNvPicPr/>
          <p:nvPr/>
        </p:nvPicPr>
        <p:blipFill>
          <a:blip r:embed="rId3" cstate="print"/>
          <a:srcRect/>
          <a:stretch>
            <a:fillRect/>
          </a:stretch>
        </p:blipFill>
        <p:spPr bwMode="auto">
          <a:xfrm>
            <a:off x="1752600" y="2590800"/>
            <a:ext cx="5638800" cy="3951515"/>
          </a:xfrm>
          <a:prstGeom prst="rect">
            <a:avLst/>
          </a:prstGeom>
          <a:noFill/>
          <a:ln w="9525">
            <a:solidFill>
              <a:schemeClr val="bg1"/>
            </a:solidFill>
            <a:miter lim="800000"/>
            <a:headEnd/>
            <a:tailEnd/>
          </a:ln>
        </p:spPr>
      </p:pic>
    </p:spTree>
  </p:cSld>
  <p:clrMapOvr>
    <a:masterClrMapping/>
  </p:clrMapOvr>
  <p:transition advTm="1060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Design</a:t>
            </a:r>
            <a:endParaRPr lang="en-US" dirty="0"/>
          </a:p>
        </p:txBody>
      </p:sp>
      <p:sp>
        <p:nvSpPr>
          <p:cNvPr id="4" name="Text Placeholder 3"/>
          <p:cNvSpPr>
            <a:spLocks noGrp="1"/>
          </p:cNvSpPr>
          <p:nvPr>
            <p:ph type="body" idx="1"/>
          </p:nvPr>
        </p:nvSpPr>
        <p:spPr/>
        <p:txBody>
          <a:bodyPr/>
          <a:lstStyle/>
          <a:p>
            <a:r>
              <a:rPr lang="en-US" dirty="0" smtClean="0">
                <a:latin typeface="+mn-lt"/>
              </a:rPr>
              <a:t>Biological Component</a:t>
            </a:r>
            <a:endParaRPr lang="en-US" dirty="0">
              <a:latin typeface="+mn-lt"/>
            </a:endParaRPr>
          </a:p>
        </p:txBody>
      </p:sp>
      <p:sp>
        <p:nvSpPr>
          <p:cNvPr id="5" name="Text Placeholder 4"/>
          <p:cNvSpPr>
            <a:spLocks noGrp="1"/>
          </p:cNvSpPr>
          <p:nvPr>
            <p:ph type="body" sz="half" idx="3"/>
          </p:nvPr>
        </p:nvSpPr>
        <p:spPr/>
        <p:txBody>
          <a:bodyPr/>
          <a:lstStyle/>
          <a:p>
            <a:r>
              <a:rPr lang="en-US" dirty="0" smtClean="0">
                <a:latin typeface="+mn-lt"/>
              </a:rPr>
              <a:t>Mechanical Analog</a:t>
            </a:r>
            <a:endParaRPr lang="en-US" dirty="0">
              <a:latin typeface="+mn-lt"/>
            </a:endParaRPr>
          </a:p>
        </p:txBody>
      </p:sp>
      <p:sp>
        <p:nvSpPr>
          <p:cNvPr id="3" name="Content Placeholder 2"/>
          <p:cNvSpPr>
            <a:spLocks noGrp="1"/>
          </p:cNvSpPr>
          <p:nvPr>
            <p:ph sz="half" idx="2"/>
          </p:nvPr>
        </p:nvSpPr>
        <p:spPr/>
        <p:txBody>
          <a:bodyPr>
            <a:normAutofit/>
          </a:bodyPr>
          <a:lstStyle/>
          <a:p>
            <a:r>
              <a:rPr lang="en-US" sz="3600" dirty="0" smtClean="0"/>
              <a:t>Fluid </a:t>
            </a:r>
            <a:endParaRPr lang="en-US" sz="3600" dirty="0" smtClean="0"/>
          </a:p>
          <a:p>
            <a:r>
              <a:rPr lang="en-US" sz="3600" dirty="0" smtClean="0"/>
              <a:t>Left Ventricle</a:t>
            </a:r>
          </a:p>
          <a:p>
            <a:r>
              <a:rPr lang="en-US" sz="3600" dirty="0" smtClean="0"/>
              <a:t>Arteries and Veins</a:t>
            </a:r>
          </a:p>
          <a:p>
            <a:r>
              <a:rPr lang="en-US" sz="3600" dirty="0" smtClean="0"/>
              <a:t>Resistance Vessels</a:t>
            </a:r>
          </a:p>
          <a:p>
            <a:r>
              <a:rPr lang="en-US" sz="3600" dirty="0" smtClean="0"/>
              <a:t>Variable Resistance Mechanism</a:t>
            </a:r>
          </a:p>
          <a:p>
            <a:endParaRPr lang="en-US" dirty="0" smtClean="0"/>
          </a:p>
          <a:p>
            <a:endParaRPr lang="en-US" dirty="0" smtClean="0"/>
          </a:p>
          <a:p>
            <a:endParaRPr lang="en-US" dirty="0" smtClean="0"/>
          </a:p>
          <a:p>
            <a:endParaRPr lang="en-US" dirty="0" smtClean="0"/>
          </a:p>
          <a:p>
            <a:endParaRPr lang="en-US" dirty="0"/>
          </a:p>
        </p:txBody>
      </p:sp>
      <p:sp>
        <p:nvSpPr>
          <p:cNvPr id="6" name="Content Placeholder 5"/>
          <p:cNvSpPr>
            <a:spLocks noGrp="1"/>
          </p:cNvSpPr>
          <p:nvPr>
            <p:ph sz="half" idx="4"/>
          </p:nvPr>
        </p:nvSpPr>
        <p:spPr/>
        <p:txBody>
          <a:bodyPr>
            <a:normAutofit/>
          </a:bodyPr>
          <a:lstStyle/>
          <a:p>
            <a:r>
              <a:rPr lang="en-US" sz="3600" dirty="0" smtClean="0"/>
              <a:t>Water</a:t>
            </a:r>
          </a:p>
          <a:p>
            <a:r>
              <a:rPr lang="en-US" sz="3600" dirty="0" smtClean="0"/>
              <a:t>Primer Bulb</a:t>
            </a:r>
          </a:p>
          <a:p>
            <a:r>
              <a:rPr lang="en-US" sz="3600" dirty="0" smtClean="0"/>
              <a:t>Chambers</a:t>
            </a:r>
          </a:p>
          <a:p>
            <a:r>
              <a:rPr lang="en-US" sz="3600" dirty="0" smtClean="0"/>
              <a:t>PVC Tubing</a:t>
            </a:r>
          </a:p>
          <a:p>
            <a:r>
              <a:rPr lang="en-US" sz="3600" dirty="0" smtClean="0"/>
              <a:t>Needle Pinch Valves</a:t>
            </a:r>
            <a:endParaRPr lang="en-US" sz="3600" dirty="0"/>
          </a:p>
        </p:txBody>
      </p:sp>
    </p:spTree>
  </p:cSld>
  <p:clrMapOvr>
    <a:masterClrMapping/>
  </p:clrMapOvr>
  <p:transition advTm="3333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Fluid</a:t>
            </a:r>
            <a:endParaRPr lang="en-US" dirty="0"/>
          </a:p>
        </p:txBody>
      </p:sp>
      <p:sp>
        <p:nvSpPr>
          <p:cNvPr id="3" name="Content Placeholder 2"/>
          <p:cNvSpPr>
            <a:spLocks noGrp="1"/>
          </p:cNvSpPr>
          <p:nvPr>
            <p:ph sz="quarter" idx="1"/>
          </p:nvPr>
        </p:nvSpPr>
        <p:spPr>
          <a:xfrm>
            <a:off x="762000" y="1524000"/>
            <a:ext cx="4953000" cy="4800600"/>
          </a:xfrm>
        </p:spPr>
        <p:txBody>
          <a:bodyPr>
            <a:normAutofit/>
          </a:bodyPr>
          <a:lstStyle/>
          <a:p>
            <a:r>
              <a:rPr lang="en-US" sz="3600" dirty="0" smtClean="0"/>
              <a:t>Water</a:t>
            </a:r>
          </a:p>
          <a:p>
            <a:r>
              <a:rPr lang="en-US" sz="3600" dirty="0" smtClean="0"/>
              <a:t>Cheap</a:t>
            </a:r>
          </a:p>
          <a:p>
            <a:r>
              <a:rPr lang="en-US" sz="3600" dirty="0" smtClean="0"/>
              <a:t>Simple</a:t>
            </a:r>
          </a:p>
          <a:p>
            <a:r>
              <a:rPr lang="en-US" sz="3600" dirty="0" smtClean="0"/>
              <a:t>Abundant</a:t>
            </a:r>
          </a:p>
          <a:p>
            <a:r>
              <a:rPr lang="en-US" sz="3600" dirty="0" smtClean="0"/>
              <a:t>Safe</a:t>
            </a:r>
          </a:p>
        </p:txBody>
      </p:sp>
    </p:spTree>
  </p:cSld>
  <p:clrMapOvr>
    <a:masterClrMapping/>
  </p:clrMapOvr>
  <p:transition advTm="3433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Left Ventricle</a:t>
            </a:r>
            <a:endParaRPr lang="en-US" dirty="0"/>
          </a:p>
        </p:txBody>
      </p:sp>
      <p:sp>
        <p:nvSpPr>
          <p:cNvPr id="3" name="Content Placeholder 2"/>
          <p:cNvSpPr>
            <a:spLocks noGrp="1"/>
          </p:cNvSpPr>
          <p:nvPr>
            <p:ph sz="quarter" idx="1"/>
          </p:nvPr>
        </p:nvSpPr>
        <p:spPr>
          <a:xfrm>
            <a:off x="762000" y="1295400"/>
            <a:ext cx="7543800" cy="2514600"/>
          </a:xfrm>
        </p:spPr>
        <p:txBody>
          <a:bodyPr>
            <a:normAutofit/>
          </a:bodyPr>
          <a:lstStyle/>
          <a:p>
            <a:r>
              <a:rPr lang="en-US" sz="3600" dirty="0" smtClean="0"/>
              <a:t>Sierra ¼’’fuel line primer bulb</a:t>
            </a:r>
          </a:p>
          <a:p>
            <a:r>
              <a:rPr lang="en-US" sz="3600" dirty="0" smtClean="0"/>
              <a:t>Mechanical, controlled by the student</a:t>
            </a:r>
            <a:endParaRPr lang="en-US" sz="3600" dirty="0" smtClean="0"/>
          </a:p>
          <a:p>
            <a:r>
              <a:rPr lang="en-US" sz="3600" dirty="0" smtClean="0"/>
              <a:t>Two valves allow for unidirectional flow</a:t>
            </a:r>
          </a:p>
          <a:p>
            <a:r>
              <a:rPr lang="en-US" sz="3600" dirty="0" smtClean="0"/>
              <a:t>Barbed fittings </a:t>
            </a:r>
            <a:endParaRPr lang="en-US" sz="3600" dirty="0" smtClean="0"/>
          </a:p>
          <a:p>
            <a:endParaRPr lang="en-US" sz="3600" dirty="0" smtClean="0"/>
          </a:p>
        </p:txBody>
      </p:sp>
      <p:pic>
        <p:nvPicPr>
          <p:cNvPr id="8" name="Picture 7" descr="https://lh3.googleusercontent.com/GvR0lwjB5sQy6iPry7xn0qzJUSoGXIRnHrNmXlk70Mrtxpb6q0ftYivVN89AgtL5bdfJ5dxyRkneq1bMIfbbCH4wqdKG8AakNuy5Et3miBO4OQEGcw"/>
          <p:cNvPicPr/>
          <p:nvPr/>
        </p:nvPicPr>
        <p:blipFill>
          <a:blip r:embed="rId3" cstate="print"/>
          <a:srcRect/>
          <a:stretch>
            <a:fillRect/>
          </a:stretch>
        </p:blipFill>
        <p:spPr bwMode="auto">
          <a:xfrm>
            <a:off x="1219200" y="4495800"/>
            <a:ext cx="6248400" cy="1676400"/>
          </a:xfrm>
          <a:prstGeom prst="rect">
            <a:avLst/>
          </a:prstGeom>
          <a:noFill/>
          <a:ln w="9525">
            <a:solidFill>
              <a:schemeClr val="bg1"/>
            </a:solidFill>
            <a:miter lim="800000"/>
            <a:headEnd/>
            <a:tailEnd/>
          </a:ln>
        </p:spPr>
      </p:pic>
    </p:spTree>
  </p:cSld>
  <p:clrMapOvr>
    <a:masterClrMapping/>
  </p:clrMapOvr>
  <p:transition advTm="37082"/>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8">
      <a:dk1>
        <a:sysClr val="windowText" lastClr="000000"/>
      </a:dk1>
      <a:lt1>
        <a:sysClr val="window" lastClr="FFFFFF"/>
      </a:lt1>
      <a:dk2>
        <a:srgbClr val="696464"/>
      </a:dk2>
      <a:lt2>
        <a:srgbClr val="E9E5DC"/>
      </a:lt2>
      <a:accent1>
        <a:srgbClr val="953735"/>
      </a:accent1>
      <a:accent2>
        <a:srgbClr val="E6B9B8"/>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4661</TotalTime>
  <Words>1341</Words>
  <Application>Microsoft Office PowerPoint</Application>
  <PresentationFormat>On-screen Show (4:3)</PresentationFormat>
  <Paragraphs>140</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Megan Foran, Danny Jones, &amp; Frank Moynihan Dr. Bob Wilkinson, Ph.D.</vt:lpstr>
      <vt:lpstr>Need</vt:lpstr>
      <vt:lpstr>Slide 3</vt:lpstr>
      <vt:lpstr>Specific Design Requirements</vt:lpstr>
      <vt:lpstr>Design Specifications</vt:lpstr>
      <vt:lpstr>Details of the Chosen Design</vt:lpstr>
      <vt:lpstr>Elements of the Design</vt:lpstr>
      <vt:lpstr>Fluid</vt:lpstr>
      <vt:lpstr>Left Ventricle</vt:lpstr>
      <vt:lpstr>Sierra ¼” Fuel Line Primer Bulb</vt:lpstr>
      <vt:lpstr>Arteries and Veins</vt:lpstr>
      <vt:lpstr>Arteries &amp; Veins </vt:lpstr>
      <vt:lpstr>Resistance Vessels</vt:lpstr>
      <vt:lpstr>Resistance Mechanism</vt:lpstr>
      <vt:lpstr>Slide 15</vt:lpstr>
      <vt:lpstr>Conclusions</vt:lpstr>
      <vt:lpstr>Did we solve the problem?</vt:lpstr>
      <vt:lpstr>Future Directions</vt:lpstr>
      <vt:lpstr>What was learned?</vt:lpstr>
      <vt:lpstr>What would be done differently?</vt:lpstr>
      <vt:lpstr>Intellectual Property</vt:lpstr>
      <vt:lpstr>Works Cited</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Frank</cp:lastModifiedBy>
  <cp:revision>210</cp:revision>
  <dcterms:created xsi:type="dcterms:W3CDTF">2012-09-21T21:36:05Z</dcterms:created>
  <dcterms:modified xsi:type="dcterms:W3CDTF">2012-12-03T14:05:49Z</dcterms:modified>
</cp:coreProperties>
</file>